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2.svg" ContentType="image/svg+xml"/>
  <Override PartName="/ppt/media/image104.svg" ContentType="image/svg+xml"/>
  <Override PartName="/ppt/media/image106.svg" ContentType="image/svg+xml"/>
  <Override PartName="/ppt/media/image11.svg" ContentType="image/svg+xml"/>
  <Override PartName="/ppt/media/image118.svg" ContentType="image/svg+xml"/>
  <Override PartName="/ppt/media/image121.svg" ContentType="image/svg+xml"/>
  <Override PartName="/ppt/media/image19.svg" ContentType="image/svg+xml"/>
  <Override PartName="/ppt/media/image21.svg" ContentType="image/svg+xml"/>
  <Override PartName="/ppt/media/image27.svg" ContentType="image/svg+xml"/>
  <Override PartName="/ppt/media/image40.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69.svg" ContentType="image/svg+xml"/>
  <Override PartName="/ppt/media/image7.svg" ContentType="image/svg+xml"/>
  <Override PartName="/ppt/media/image71.svg" ContentType="image/svg+xml"/>
  <Override PartName="/ppt/media/image73.svg" ContentType="image/svg+xml"/>
  <Override PartName="/ppt/media/image79.svg" ContentType="image/svg+xml"/>
  <Override PartName="/ppt/media/image9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1"/>
  </p:handoutMasterIdLst>
  <p:sldIdLst>
    <p:sldId id="256" r:id="rId3"/>
    <p:sldId id="381" r:id="rId5"/>
    <p:sldId id="363" r:id="rId6"/>
    <p:sldId id="364" r:id="rId7"/>
    <p:sldId id="372" r:id="rId8"/>
    <p:sldId id="325" r:id="rId9"/>
    <p:sldId id="365" r:id="rId10"/>
    <p:sldId id="338" r:id="rId11"/>
    <p:sldId id="326" r:id="rId12"/>
    <p:sldId id="329" r:id="rId13"/>
    <p:sldId id="314" r:id="rId14"/>
    <p:sldId id="340" r:id="rId15"/>
    <p:sldId id="327" r:id="rId16"/>
    <p:sldId id="320" r:id="rId17"/>
    <p:sldId id="334" r:id="rId18"/>
    <p:sldId id="366" r:id="rId19"/>
    <p:sldId id="367" r:id="rId20"/>
    <p:sldId id="341" r:id="rId21"/>
    <p:sldId id="319" r:id="rId22"/>
    <p:sldId id="335" r:id="rId23"/>
    <p:sldId id="321" r:id="rId24"/>
    <p:sldId id="330" r:id="rId25"/>
    <p:sldId id="342" r:id="rId26"/>
    <p:sldId id="331" r:id="rId27"/>
    <p:sldId id="332" r:id="rId28"/>
    <p:sldId id="315" r:id="rId29"/>
    <p:sldId id="362" r:id="rId30"/>
    <p:sldId id="343" r:id="rId31"/>
    <p:sldId id="298" r:id="rId32"/>
    <p:sldId id="350" r:id="rId33"/>
    <p:sldId id="302" r:id="rId34"/>
    <p:sldId id="368" r:id="rId35"/>
    <p:sldId id="351" r:id="rId36"/>
    <p:sldId id="295" r:id="rId37"/>
    <p:sldId id="303" r:id="rId38"/>
    <p:sldId id="344" r:id="rId39"/>
    <p:sldId id="297" r:id="rId40"/>
    <p:sldId id="305" r:id="rId41"/>
    <p:sldId id="306" r:id="rId42"/>
    <p:sldId id="296" r:id="rId43"/>
    <p:sldId id="352" r:id="rId44"/>
    <p:sldId id="353" r:id="rId45"/>
    <p:sldId id="345" r:id="rId46"/>
    <p:sldId id="304" r:id="rId47"/>
    <p:sldId id="354" r:id="rId48"/>
    <p:sldId id="299" r:id="rId49"/>
    <p:sldId id="308" r:id="rId50"/>
    <p:sldId id="309" r:id="rId51"/>
    <p:sldId id="291" r:id="rId52"/>
    <p:sldId id="346" r:id="rId53"/>
    <p:sldId id="355" r:id="rId54"/>
    <p:sldId id="356" r:id="rId55"/>
    <p:sldId id="292" r:id="rId56"/>
    <p:sldId id="347" r:id="rId57"/>
    <p:sldId id="274" r:id="rId58"/>
    <p:sldId id="301" r:id="rId59"/>
    <p:sldId id="310" r:id="rId60"/>
    <p:sldId id="357" r:id="rId61"/>
    <p:sldId id="358" r:id="rId62"/>
    <p:sldId id="359" r:id="rId63"/>
    <p:sldId id="360" r:id="rId64"/>
    <p:sldId id="312" r:id="rId65"/>
    <p:sldId id="361" r:id="rId66"/>
    <p:sldId id="370" r:id="rId67"/>
    <p:sldId id="375" r:id="rId68"/>
    <p:sldId id="376" r:id="rId69"/>
    <p:sldId id="377" r:id="rId70"/>
    <p:sldId id="378" r:id="rId71"/>
    <p:sldId id="380" r:id="rId72"/>
    <p:sldId id="373" r:id="rId73"/>
    <p:sldId id="333" r:id="rId74"/>
    <p:sldId id="369" r:id="rId75"/>
    <p:sldId id="374" r:id="rId76"/>
    <p:sldId id="279" r:id="rId77"/>
    <p:sldId id="278" r:id="rId78"/>
    <p:sldId id="379" r:id="rId79"/>
    <p:sldId id="264" r:id="rId80"/>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7" autoAdjust="0"/>
    <p:restoredTop sz="96096" autoAdjust="0"/>
  </p:normalViewPr>
  <p:slideViewPr>
    <p:cSldViewPr snapToGrid="0">
      <p:cViewPr varScale="1">
        <p:scale>
          <a:sx n="105" d="100"/>
          <a:sy n="105" d="100"/>
        </p:scale>
        <p:origin x="144" y="132"/>
      </p:cViewPr>
      <p:guideLst/>
    </p:cSldViewPr>
  </p:slideViewPr>
  <p:notesTextViewPr>
    <p:cViewPr>
      <p:scale>
        <a:sx n="1" d="1"/>
        <a:sy n="1" d="1"/>
      </p:scale>
      <p:origin x="0" y="0"/>
    </p:cViewPr>
  </p:notesTextViewPr>
  <p:notesViewPr>
    <p:cSldViewPr snapToGrid="0">
      <p:cViewPr varScale="1">
        <p:scale>
          <a:sx n="75" d="100"/>
          <a:sy n="75" d="100"/>
        </p:scale>
        <p:origin x="340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dirty="0"/>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主流的方法都是無模型的方法</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t>和动态规划的相似之处在于根据贝尔曼方程的思想，利用后续状态的价值估计来更新当前状态的价值估计</a:t>
            </a: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en-US" altLang="zh-CN" dirty="0"/>
          </a:p>
          <a:p>
            <a:r>
              <a:rPr lang="zh-CN" altLang="en-US" sz="1200" b="0" i="0" kern="1200" dirty="0">
                <a:solidFill>
                  <a:schemeClr val="tx1"/>
                </a:solidFill>
                <a:effectLst/>
                <a:latin typeface="+mn-lt"/>
                <a:ea typeface="+mn-ea"/>
                <a:cs typeface="+mn-cs"/>
              </a:rPr>
              <a:t>某些状态动作对永远没有在序列中出现，以至于无法对其动作价值进行估计</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1200" b="1" i="1">
                        <a:latin typeface="Cambria Math" panose="02040503050406030204" pitchFamily="18" charset="0"/>
                        <a:ea typeface="黑体" panose="02010609060101010101" pitchFamily="49" charset="-122"/>
                      </a:rPr>
                      <m:t>𝜺</m:t>
                    </m:r>
                  </m:oMath>
                </a14:m>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一般代表探索率，是一個比較小的，介於</a:t>
                </a:r>
                <a:r>
                  <a:rPr lang="en-US" altLang="zh-CN" sz="1200" dirty="0">
                    <a:latin typeface="黑体" panose="02010609060101010101" pitchFamily="49" charset="-122"/>
                    <a:ea typeface="黑体" panose="02010609060101010101" pitchFamily="49" charset="-122"/>
                  </a:rPr>
                  <a:t>0</a:t>
                </a:r>
                <a:r>
                  <a:rPr lang="zh-CN" altLang="en-US" sz="1200" dirty="0">
                    <a:latin typeface="黑体" panose="02010609060101010101" pitchFamily="49" charset="-122"/>
                    <a:ea typeface="黑体" panose="02010609060101010101" pitchFamily="49" charset="-122"/>
                  </a:rPr>
                  <a:t>到</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的值</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比如</a:t>
                </a:r>
                <a:r>
                  <a:rPr lang="en-US" altLang="zh-CN" sz="1200" dirty="0">
                    <a:latin typeface="黑体" panose="02010609060101010101" pitchFamily="49" charset="-122"/>
                    <a:ea typeface="黑体" panose="02010609060101010101" pitchFamily="49" charset="-122"/>
                  </a:rPr>
                  <a:t>0.1)</a:t>
                </a:r>
                <a:endParaRPr lang="en-US" altLang="zh-CN" sz="1200" dirty="0">
                  <a:latin typeface="黑体" panose="02010609060101010101" pitchFamily="49" charset="-122"/>
                  <a:ea typeface="黑体" panose="02010609060101010101" pitchFamily="49" charset="-122"/>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7" r="9" b="5"/>
                </a:stretch>
              </a:blipFill>
            </p:spPr>
            <p:txBody>
              <a:bodyPr/>
              <a:lstStyle/>
              <a:p>
                <a:r>
                  <a:rPr lang="en-US" altLang="en-US">
                    <a:noFill/>
                  </a:rPr>
                  <a:t> </a:t>
                </a:r>
              </a:p>
            </p:txBody>
          </p:sp>
        </mc:Fallback>
      </mc:AlternateContent>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訓練結束時“</a:t>
            </a:r>
            <a:r>
              <a:rPr lang="en-US" altLang="zh-CN" sz="1200" dirty="0">
                <a:latin typeface="黑体" panose="02010609060101010101" pitchFamily="49" charset="-122"/>
                <a:ea typeface="黑体" panose="02010609060101010101" pitchFamily="49" charset="-122"/>
              </a:rPr>
              <a:t>epsilon</a:t>
            </a:r>
            <a:r>
              <a:rPr lang="zh-CN" altLang="en-US" sz="1200" dirty="0">
                <a:latin typeface="黑体" panose="02010609060101010101" pitchFamily="49" charset="-122"/>
                <a:ea typeface="黑体" panose="02010609060101010101" pitchFamily="49" charset="-122"/>
              </a:rPr>
              <a:t>”會降至一個很小的值，如“</a:t>
            </a:r>
            <a:r>
              <a:rPr lang="en-US" altLang="zh-CN" sz="1200" dirty="0" err="1">
                <a:latin typeface="黑体" panose="02010609060101010101" pitchFamily="49" charset="-122"/>
                <a:ea typeface="黑体" panose="02010609060101010101" pitchFamily="49" charset="-122"/>
              </a:rPr>
              <a:t>final_temperature</a:t>
            </a:r>
            <a:r>
              <a:rPr lang="en-US" altLang="zh-CN" sz="1200" dirty="0">
                <a:latin typeface="黑体" panose="02010609060101010101" pitchFamily="49" charset="-122"/>
                <a:ea typeface="黑体" panose="02010609060101010101" pitchFamily="49" charset="-122"/>
              </a:rPr>
              <a:t>”= 0.05.</a:t>
            </a: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cs typeface="Times New Roman" panose="02020603050405020304" pitchFamily="18" charset="0"/>
              </a:rPr>
              <a:t> 因爲</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的目標策略是貪心策略</a:t>
            </a:r>
            <a:r>
              <a:rPr lang="zh-CN" altLang="en-US" sz="1200" dirty="0">
                <a:latin typeface="黑体" panose="02010609060101010101" pitchFamily="49" charset="-122"/>
                <a:ea typeface="黑体" panose="02010609060101010101" pitchFamily="49" charset="-122"/>
              </a:rPr>
              <a:t>，但用於算法更新的樣本， 不一定是目標策略和環境互動產生的，它也可以來自能夠產生樣本的其他策略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行爲策略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以上就是</a:t>
            </a:r>
            <a:r>
              <a:rPr lang="en-US" altLang="zh-CN" sz="1200" dirty="0">
                <a:latin typeface="黑体" panose="02010609060101010101" pitchFamily="49" charset="-122"/>
                <a:ea typeface="黑体" panose="02010609060101010101" pitchFamily="49" charset="-122"/>
              </a:rPr>
              <a:t>Q-Learning</a:t>
            </a:r>
            <a:r>
              <a:rPr lang="zh-CN" altLang="en-US" sz="1200" dirty="0">
                <a:latin typeface="黑体" panose="02010609060101010101" pitchFamily="49" charset="-122"/>
                <a:ea typeface="黑体" panose="02010609060101010101" pitchFamily="49" charset="-122"/>
              </a:rPr>
              <a:t>算法的簡單工作過程。訓練算法的過程，就是不斷通過迭代求解貝爾曼最優公式 </a:t>
            </a:r>
            <a:r>
              <a:rPr lang="en-US" altLang="zh-CN" sz="1200" dirty="0">
                <a:latin typeface="黑体" panose="02010609060101010101" pitchFamily="49" charset="-122"/>
                <a:ea typeface="黑体" panose="02010609060101010101" pitchFamily="49" charset="-122"/>
              </a:rPr>
              <a:t>(Bellman optimality equation) </a:t>
            </a:r>
            <a:r>
              <a:rPr lang="zh-CN" altLang="en-US" sz="1200" dirty="0">
                <a:latin typeface="黑体" panose="02010609060101010101" pitchFamily="49" charset="-122"/>
                <a:ea typeface="黑体" panose="02010609060101010101" pitchFamily="49" charset="-122"/>
              </a:rPr>
              <a:t>的過程。</a:t>
            </a:r>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有无限个状态动作对，我无法使用这种表格形式来记录各个状态动作对的值</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Cambria Math" panose="02040503050406030204" pitchFamily="18" charset="0"/>
                <a:ea typeface="黑体" panose="02010609060101010101" pitchFamily="49" charset="-122"/>
              </a:rPr>
              <a:t>，非常契合自动驾驶任务中对高维连续状态空间的建模需求。</a:t>
            </a:r>
            <a:r>
              <a:rPr lang="en-US" altLang="zh-CN" sz="1200" b="0" i="1" dirty="0">
                <a:latin typeface="Cambria Math" panose="02040503050406030204" pitchFamily="18" charset="0"/>
                <a:ea typeface="黑体" panose="02010609060101010101" pitchFamily="49" charset="-122"/>
              </a:rPr>
              <a:t> </a:t>
            </a:r>
            <a:endParaRPr lang="en-US" altLang="zh-CN" sz="1200" b="0" i="1" dirty="0">
              <a:latin typeface="Cambria Math" panose="020405030504060302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綫性函數能正確擬合值函數的</a:t>
            </a:r>
            <a:r>
              <a:rPr lang="zh-CN" altLang="en-US" sz="1200" dirty="0">
                <a:solidFill>
                  <a:srgbClr val="FF0000"/>
                </a:solidFill>
                <a:latin typeface="黑体" panose="02010609060101010101" pitchFamily="49" charset="-122"/>
                <a:ea typeface="黑体" panose="02010609060101010101" pitchFamily="49" charset="-122"/>
              </a:rPr>
              <a:t>趨勢</a:t>
            </a:r>
            <a:r>
              <a:rPr lang="zh-CN" altLang="en-US" sz="1200" dirty="0">
                <a:latin typeface="黑体" panose="02010609060101010101" pitchFamily="49" charset="-122"/>
                <a:ea typeface="黑体" panose="02010609060101010101" pitchFamily="49" charset="-122"/>
              </a:rPr>
              <a:t>，但由於表示能力弱，誤差較大。</a:t>
            </a:r>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Cambria Math" panose="02040503050406030204" pitchFamily="18" charset="0"/>
                <a:ea typeface="黑体" panose="02010609060101010101" pitchFamily="49" charset="-122"/>
              </a:rPr>
              <a:t>我們的實驗場景相對簡單，該參數在實驗中保持默認設定即可。</a:t>
            </a:r>
            <a:endParaRPr lang="en-US" altLang="zh-CN" sz="1200" dirty="0">
              <a:latin typeface="Cambria Math" panose="020405030504060302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5000"/>
              </a:lnSpc>
              <a:defRPr/>
            </a:pPr>
            <a:r>
              <a:rPr lang="zh-CN" altLang="en-US" sz="1200" dirty="0">
                <a:latin typeface="黑体" panose="02010609060101010101" pitchFamily="49" charset="-122"/>
                <a:ea typeface="黑体" panose="02010609060101010101" pitchFamily="49" charset="-122"/>
              </a:rPr>
              <a:t>因爲產生這些數據的策略是參數更新前的舊策略，而不是目標策略。</a:t>
            </a:r>
            <a:endParaRPr kumimoji="0" lang="en-US" altLang="zh-CN" sz="1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dirty="0"/>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Deep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24.png"/><Relationship Id="rId4" Type="http://schemas.openxmlformats.org/officeDocument/2006/relationships/tags" Target="../tags/tag3.xml"/><Relationship Id="rId3" Type="http://schemas.openxmlformats.org/officeDocument/2006/relationships/image" Target="../media/image23.png"/><Relationship Id="rId2" Type="http://schemas.openxmlformats.org/officeDocument/2006/relationships/tags" Target="../tags/tag2.xml"/><Relationship Id="rId12" Type="http://schemas.openxmlformats.org/officeDocument/2006/relationships/notesSlide" Target="../notesSlides/notesSlide13.xml"/><Relationship Id="rId11" Type="http://schemas.openxmlformats.org/officeDocument/2006/relationships/slideLayout" Target="../slideLayouts/slideLayout3.xml"/><Relationship Id="rId10" Type="http://schemas.openxmlformats.org/officeDocument/2006/relationships/tags" Target="../tags/tag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7.sv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9.GIF"/><Relationship Id="rId1"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32.GIF"/><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34.GIF"/><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9.GIF"/><Relationship Id="rId1" Type="http://schemas.openxmlformats.org/officeDocument/2006/relationships/image" Target="../media/image28.GI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sv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46.sv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5.sv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3.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67.png"/><Relationship Id="rId1" Type="http://schemas.openxmlformats.org/officeDocument/2006/relationships/image" Target="../media/image6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69.svg"/><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71.svg"/><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3.xml"/><Relationship Id="rId4" Type="http://schemas.openxmlformats.org/officeDocument/2006/relationships/image" Target="../media/image73.svg"/><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3.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3.xml"/><Relationship Id="rId5" Type="http://schemas.openxmlformats.org/officeDocument/2006/relationships/image" Target="../media/image79.svg"/><Relationship Id="rId4" Type="http://schemas.openxmlformats.org/officeDocument/2006/relationships/image" Target="../media/image78.png"/><Relationship Id="rId3" Type="http://schemas.openxmlformats.org/officeDocument/2006/relationships/image" Target="../media/image75.png"/><Relationship Id="rId2" Type="http://schemas.openxmlformats.org/officeDocument/2006/relationships/image" Target="../media/image62.png"/><Relationship Id="rId1" Type="http://schemas.openxmlformats.org/officeDocument/2006/relationships/image" Target="../media/image77.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image" Target="../media/image81.png"/><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image" Target="../media/image80.png"/></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3.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48.svg"/><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xml"/><Relationship Id="rId4" Type="http://schemas.openxmlformats.org/officeDocument/2006/relationships/image" Target="../media/image75.png"/><Relationship Id="rId3" Type="http://schemas.openxmlformats.org/officeDocument/2006/relationships/image" Target="../media/image87.png"/><Relationship Id="rId2" Type="http://schemas.openxmlformats.org/officeDocument/2006/relationships/image" Target="../media/image48.sv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82.png"/><Relationship Id="rId1" Type="http://schemas.openxmlformats.org/officeDocument/2006/relationships/image" Target="../media/image8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87.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 Id="rId3" Type="http://schemas.openxmlformats.org/officeDocument/2006/relationships/image" Target="../media/image103.png"/><Relationship Id="rId2" Type="http://schemas.openxmlformats.org/officeDocument/2006/relationships/image" Target="../media/image102.svg"/><Relationship Id="rId10" Type="http://schemas.openxmlformats.org/officeDocument/2006/relationships/slideLayout" Target="../slideLayouts/slideLayout3.xml"/><Relationship Id="rId1" Type="http://schemas.openxmlformats.org/officeDocument/2006/relationships/image" Target="../media/image10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114.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3.xml"/><Relationship Id="rId2" Type="http://schemas.openxmlformats.org/officeDocument/2006/relationships/image" Target="../media/image116.png"/><Relationship Id="rId1"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3.xml"/><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image" Target="../media/image11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118.svg"/><Relationship Id="rId1"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119.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3.xml"/><Relationship Id="rId2" Type="http://schemas.openxmlformats.org/officeDocument/2006/relationships/image" Target="../media/image121.svg"/><Relationship Id="rId1" Type="http://schemas.openxmlformats.org/officeDocument/2006/relationships/image" Target="../media/image12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3" name="文本框 2"/>
          <p:cNvSpPr txBox="1"/>
          <p:nvPr/>
        </p:nvSpPr>
        <p:spPr>
          <a:xfrm>
            <a:off x="197841" y="1663275"/>
            <a:ext cx="11796317" cy="1938992"/>
          </a:xfrm>
          <a:prstGeom prst="rect">
            <a:avLst/>
          </a:prstGeom>
          <a:noFill/>
        </p:spPr>
        <p:txBody>
          <a:bodyPr wrap="square" rtlCol="0" anchor="ctr">
            <a:spAutoFit/>
          </a:bodyPr>
          <a:lstStyle/>
          <a:p>
            <a:pPr algn="ctr"/>
            <a:r>
              <a:rPr lang="zh-TW" altLang="en-US"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rPr>
              <a:t>基於深度强化學習的自動駕駛原理及實踐</a:t>
            </a:r>
            <a:endParaRPr lang="en-US" altLang="zh-CN"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2" name="文本框 1"/>
          <p:cNvSpPr txBox="1"/>
          <p:nvPr/>
        </p:nvSpPr>
        <p:spPr>
          <a:xfrm>
            <a:off x="4837176" y="4902337"/>
            <a:ext cx="3054096" cy="584775"/>
          </a:xfrm>
          <a:prstGeom prst="rect">
            <a:avLst/>
          </a:prstGeom>
          <a:noFill/>
        </p:spPr>
        <p:txBody>
          <a:bodyPr wrap="square" rtlCol="0">
            <a:spAutoFit/>
          </a:bodyPr>
          <a:lstStyle/>
          <a:p>
            <a:r>
              <a:rPr lang="en-US" altLang="zh-CN" sz="3200" dirty="0">
                <a:solidFill>
                  <a:srgbClr val="0070C0"/>
                </a:solidFill>
                <a:latin typeface="Times New Roman" panose="02020603050405020304" pitchFamily="18" charset="0"/>
                <a:cs typeface="Times New Roman" panose="02020603050405020304" pitchFamily="18" charset="0"/>
              </a:rPr>
              <a:t>Xiong Minghao</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endParaRPr lang="zh-CN" altLang="en-US" dirty="0"/>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406775" y="1138220"/>
            <a:ext cx="11573731" cy="5568832"/>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2</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自車剛剛進行過變道操作，還沒有超過最小變道允許時間</a:t>
            </a:r>
            <a:r>
              <a:rPr lang="en-US" altLang="zh-CN"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規則 </a:t>
            </a:r>
            <a:r>
              <a:rPr lang="en-US" altLang="zh-CN" sz="2400" dirty="0">
                <a:latin typeface="黑体" panose="02010609060101010101" pitchFamily="49" charset="-122"/>
                <a:ea typeface="黑体" panose="02010609060101010101" pitchFamily="49" charset="-122"/>
              </a:rPr>
              <a:t>3</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3</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a:t>
            </a:r>
            <a:r>
              <a:rPr lang="zh-CN" altLang="en-US" sz="2400" dirty="0">
                <a:latin typeface="黑体" panose="02010609060101010101" pitchFamily="49" charset="-122"/>
                <a:ea typeface="黑体" panose="02010609060101010101" pitchFamily="49" charset="-122"/>
              </a:rPr>
              <a:t>變道模型建議變道</a:t>
            </a:r>
            <a:endParaRPr lang="en-US" altLang="zh-CN" sz="2400" dirty="0">
              <a:latin typeface="黑体" panose="02010609060101010101" pitchFamily="49" charset="-122"/>
              <a:ea typeface="黑体" panose="02010609060101010101" pitchFamily="49" charset="-122"/>
            </a:endParaRPr>
          </a:p>
          <a:p>
            <a:pPr lvl="4">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b="1" dirty="0">
                <a:latin typeface="黑体" panose="02010609060101010101" pitchFamily="49" charset="-122"/>
                <a:ea typeface="黑体" panose="02010609060101010101" pitchFamily="49" charset="-122"/>
              </a:rPr>
              <a:t>模型</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Minimize overall braking induced by lane chang</a:t>
            </a:r>
            <a:r>
              <a:rPr lang="zh-CN" altLang="en-US" sz="2400" dirty="0">
                <a:latin typeface="黑体" panose="02010609060101010101" pitchFamily="49" charset="-122"/>
                <a:ea typeface="黑体" panose="02010609060101010101" pitchFamily="49" charset="-122"/>
              </a:rPr>
              <a:t>的縮寫，也是一個經典的基於規則換道模型，模型内部也是由邏輯判斷語句構成。</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(1) </a:t>
            </a:r>
            <a:r>
              <a:rPr lang="zh-CN" altLang="en-US" sz="2400" b="1" dirty="0"/>
              <a:t>安全規則</a:t>
            </a:r>
            <a:r>
              <a:rPr lang="en-US" altLang="zh-CN" sz="2400" b="1" dirty="0"/>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  </a:t>
            </a:r>
            <a:r>
              <a:rPr lang="zh-CN" altLang="en-US" sz="2400" dirty="0">
                <a:latin typeface="黑体" panose="02010609060101010101" pitchFamily="49" charset="-122"/>
                <a:ea typeface="黑体" panose="02010609060101010101" pitchFamily="49" charset="-122"/>
              </a:rPr>
              <a:t>自車變道后，會導致新的后車急刹車</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 </a:t>
            </a:r>
            <a:r>
              <a:rPr lang="zh-CN" altLang="en-US" sz="2400" dirty="0">
                <a:latin typeface="黑体" panose="02010609060101010101" pitchFamily="49" charset="-122"/>
                <a:ea typeface="黑体" panose="02010609060101010101" pitchFamily="49" charset="-122"/>
              </a:rPr>
              <a:t>不建議變道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進入激勵規則</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(2) </a:t>
            </a:r>
            <a:r>
              <a:rPr lang="zh-CN" altLang="en-US" sz="2400" b="1" dirty="0"/>
              <a:t>激勵規則</a:t>
            </a:r>
            <a:r>
              <a:rPr lang="en-US" altLang="zh-CN" sz="2400" b="1" dirty="0"/>
              <a:t>:  </a:t>
            </a:r>
            <a:endParaRPr lang="en-US" altLang="zh-CN" sz="2400" b="1" dirty="0"/>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7276929" y="1668867"/>
            <a:ext cx="4612047" cy="1740111"/>
          </a:xfrm>
          <a:prstGeom prst="rect">
            <a:avLst/>
          </a:prstGeom>
        </p:spPr>
      </p:pic>
      <p:sp>
        <p:nvSpPr>
          <p:cNvPr id="4" name="矩形: 圆角 3"/>
          <p:cNvSpPr/>
          <p:nvPr/>
        </p:nvSpPr>
        <p:spPr>
          <a:xfrm>
            <a:off x="7172049" y="1650207"/>
            <a:ext cx="3206728" cy="129303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7629525" y="5264875"/>
            <a:ext cx="4388869" cy="673135"/>
          </a:xfrm>
          <a:prstGeom prst="rect">
            <a:avLst/>
          </a:prstGeom>
        </p:spPr>
      </p:pic>
      <p:sp>
        <p:nvSpPr>
          <p:cNvPr id="6" name="文本框 5"/>
          <p:cNvSpPr txBox="1"/>
          <p:nvPr/>
        </p:nvSpPr>
        <p:spPr>
          <a:xfrm>
            <a:off x="2254524" y="5254046"/>
            <a:ext cx="5552087" cy="968663"/>
          </a:xfrm>
          <a:prstGeom prst="rect">
            <a:avLst/>
          </a:prstGeom>
          <a:noFill/>
        </p:spPr>
        <p:txBody>
          <a:bodyPr wrap="square" rtlCol="0">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dirty="0">
                <a:solidFill>
                  <a:srgbClr val="FF0000"/>
                </a:solidFill>
              </a:rPr>
              <a:t> </a:t>
            </a:r>
            <a:r>
              <a:rPr lang="zh-CN" altLang="en-US" sz="2400" dirty="0">
                <a:latin typeface="黑体" panose="02010609060101010101" pitchFamily="49" charset="-122"/>
                <a:ea typeface="黑体" panose="02010609060101010101" pitchFamily="49" charset="-122"/>
              </a:rPr>
              <a:t>自車變道后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加速度的增量大於閾值</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dirty="0">
                <a:solidFill>
                  <a:srgbClr val="FF0000"/>
                </a:solidFill>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建議變道</a:t>
            </a: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不建議變道</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文本框 7"/>
              <p:cNvSpPr txBox="1"/>
              <p:nvPr/>
            </p:nvSpPr>
            <p:spPr>
              <a:xfrm>
                <a:off x="7735491" y="5926336"/>
                <a:ext cx="1847461" cy="400110"/>
              </a:xfrm>
              <a:prstGeom prst="rect">
                <a:avLst/>
              </a:prstGeom>
              <a:noFill/>
            </p:spPr>
            <p:txBody>
              <a:bodyPr wrap="square" rtlCol="0">
                <a:spAutoFit/>
              </a:bodyPr>
              <a:lstStyle/>
              <a:p>
                <a14:m>
                  <m:oMath xmlns:m="http://schemas.openxmlformats.org/officeDocument/2006/math">
                    <m:r>
                      <a:rPr lang="en-US" altLang="zh-CN" sz="2000" b="1" i="1" smtClean="0">
                        <a:solidFill>
                          <a:srgbClr val="FF0000"/>
                        </a:solidFill>
                        <a:latin typeface="Cambria Math" panose="02040503050406030204" pitchFamily="18" charset="0"/>
                      </a:rPr>
                      <m:t>𝒑</m:t>
                    </m:r>
                  </m:oMath>
                </a14:m>
                <a:r>
                  <a:rPr lang="en-US" altLang="zh-CN" sz="2000" b="1" dirty="0">
                    <a:solidFill>
                      <a:srgbClr val="FF0000"/>
                    </a:solidFill>
                  </a:rPr>
                  <a:t>:</a:t>
                </a:r>
                <a:r>
                  <a:rPr lang="zh-CN" altLang="en-US" sz="2000" b="1" dirty="0">
                    <a:solidFill>
                      <a:srgbClr val="FF0000"/>
                    </a:solidFill>
                  </a:rPr>
                  <a:t>禮貌係數</a:t>
                </a:r>
                <a:endParaRPr lang="zh-CN" altLang="en-US" sz="2000" b="1" dirty="0">
                  <a:solidFill>
                    <a:srgbClr val="FF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7735491" y="5926336"/>
                <a:ext cx="1847461" cy="400110"/>
              </a:xfrm>
              <a:prstGeom prst="rect">
                <a:avLst/>
              </a:prstGeom>
              <a:blipFill rotWithShape="1">
                <a:blip r:embed="rId3"/>
                <a:stretch>
                  <a:fillRect l="-30" t="-129" r="9" b="14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形 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09861" y="2787992"/>
            <a:ext cx="6201747" cy="3482424"/>
          </a:xfrm>
          <a:prstGeom prst="rect">
            <a:avLst/>
          </a:prstGeom>
        </p:spPr>
      </p:pic>
      <p:sp>
        <p:nvSpPr>
          <p:cNvPr id="2" name="内容占位符 6"/>
          <p:cNvSpPr>
            <a:spLocks noGrp="1"/>
          </p:cNvSpPr>
          <p:nvPr>
            <p:ph idx="13"/>
          </p:nvPr>
        </p:nvSpPr>
        <p:spPr>
          <a:xfrm>
            <a:off x="406400" y="582613"/>
            <a:ext cx="11364913" cy="487362"/>
          </a:xfrm>
        </p:spPr>
        <p:txBody>
          <a:bodyPr/>
          <a:lstStyle/>
          <a:p>
            <a:r>
              <a:rPr lang="zh-CN" altLang="en-US" dirty="0"/>
              <a:t>基於決策樹的決策模型</a:t>
            </a:r>
            <a:endParaRPr lang="zh-CN" altLang="en-US" dirty="0"/>
          </a:p>
        </p:txBody>
      </p:sp>
      <p:sp>
        <p:nvSpPr>
          <p:cNvPr id="5" name="内容占位符 4"/>
          <p:cNvSpPr txBox="1">
            <a:spLocks noGrp="1"/>
          </p:cNvSpPr>
          <p:nvPr>
            <p:ph idx="1"/>
          </p:nvPr>
        </p:nvSpPr>
        <p:spPr>
          <a:xfrm>
            <a:off x="420687" y="1099849"/>
            <a:ext cx="11590921" cy="1891993"/>
          </a:xfrm>
          <a:prstGeom prst="rect">
            <a:avLst/>
          </a:prstGeom>
          <a:noFill/>
        </p:spPr>
        <p:txBody>
          <a:bodyPr wrap="square" rtlCol="0">
            <a:spAutoFit/>
          </a:bodyPr>
          <a:lstStyle/>
          <a:p>
            <a:pPr>
              <a:lnSpc>
                <a:spcPct val="125000"/>
              </a:lnSpc>
              <a:spcAft>
                <a:spcPts val="0"/>
              </a:spcAft>
            </a:pPr>
            <a:r>
              <a:rPr lang="zh-CN" altLang="en-US" sz="2400" dirty="0">
                <a:latin typeface="黑体" panose="02010609060101010101" pitchFamily="49" charset="-122"/>
              </a:rPr>
              <a:t>决策树可以将决策机制表示为一种可视化的树结构，</a:t>
            </a:r>
            <a:r>
              <a:rPr lang="zh-TW" altLang="en-US" sz="2400" dirty="0"/>
              <a:t>通常每一個</a:t>
            </a:r>
            <a:r>
              <a:rPr lang="zh-CN" altLang="en-US" sz="2400" dirty="0"/>
              <a:t>非葉</a:t>
            </a:r>
            <a:r>
              <a:rPr lang="zh-TW" altLang="en-US" sz="2400" dirty="0"/>
              <a:t>節點代表一個駕駛</a:t>
            </a:r>
            <a:r>
              <a:rPr lang="zh-CN" altLang="en-US" sz="2400" dirty="0"/>
              <a:t>狀態</a:t>
            </a:r>
            <a:r>
              <a:rPr lang="zh-TW" altLang="en-US" sz="2400" dirty="0"/>
              <a:t>所對應的判斷，每一個葉子節點代表一個駕駛行為。</a:t>
            </a:r>
            <a:endParaRPr lang="en-US" altLang="zh-TW" sz="2400" dirty="0"/>
          </a:p>
          <a:p>
            <a:pPr>
              <a:lnSpc>
                <a:spcPct val="125000"/>
              </a:lnSpc>
            </a:pPr>
            <a:r>
              <a:rPr lang="zh-CN" altLang="en-US" sz="2400" dirty="0"/>
              <a:t>決策過程：</a:t>
            </a:r>
            <a:r>
              <a:rPr lang="zh-TW" altLang="en-US" sz="2400" dirty="0"/>
              <a:t>從根節點</a:t>
            </a:r>
            <a:r>
              <a:rPr lang="zh-CN" altLang="en-US" sz="2400" dirty="0"/>
              <a:t>沿著其子節點</a:t>
            </a:r>
            <a:r>
              <a:rPr lang="zh-TW" altLang="en-US" sz="2400" dirty="0"/>
              <a:t>直</a:t>
            </a:r>
            <a:r>
              <a:rPr lang="zh-CN" altLang="en-US" sz="2400" dirty="0"/>
              <a:t>到</a:t>
            </a:r>
            <a:r>
              <a:rPr lang="zh-TW" altLang="en-US" sz="2400" dirty="0"/>
              <a:t>一個葉子節點，代表選擇一個駕駛行為的判斷邏輯規則</a:t>
            </a:r>
            <a:r>
              <a:rPr lang="zh-CN" altLang="en-US" sz="2400" dirty="0"/>
              <a:t>。</a:t>
            </a:r>
            <a:endParaRPr lang="zh-TW" altLang="en-US" sz="2400" dirty="0"/>
          </a:p>
        </p:txBody>
      </p:sp>
      <p:sp>
        <p:nvSpPr>
          <p:cNvPr id="14" name="文本框 13"/>
          <p:cNvSpPr txBox="1"/>
          <p:nvPr/>
        </p:nvSpPr>
        <p:spPr>
          <a:xfrm>
            <a:off x="9374154" y="2720324"/>
            <a:ext cx="1032588" cy="369332"/>
          </a:xfrm>
          <a:prstGeom prst="rect">
            <a:avLst/>
          </a:prstGeom>
          <a:noFill/>
        </p:spPr>
        <p:txBody>
          <a:bodyPr wrap="square" rtlCol="0">
            <a:spAutoFit/>
          </a:bodyPr>
          <a:lstStyle/>
          <a:p>
            <a:r>
              <a:rPr lang="zh-CN" altLang="en-US" b="1" dirty="0">
                <a:solidFill>
                  <a:srgbClr val="FF0000"/>
                </a:solidFill>
              </a:rPr>
              <a:t>根節點</a:t>
            </a:r>
            <a:endParaRPr lang="zh-CN" altLang="en-US" b="1" dirty="0">
              <a:solidFill>
                <a:srgbClr val="FF0000"/>
              </a:solidFill>
            </a:endParaRPr>
          </a:p>
        </p:txBody>
      </p:sp>
      <p:sp>
        <p:nvSpPr>
          <p:cNvPr id="15" name="文本框 14"/>
          <p:cNvSpPr txBox="1"/>
          <p:nvPr/>
        </p:nvSpPr>
        <p:spPr>
          <a:xfrm>
            <a:off x="10649534" y="3630704"/>
            <a:ext cx="1175462" cy="646331"/>
          </a:xfrm>
          <a:prstGeom prst="rect">
            <a:avLst/>
          </a:prstGeom>
          <a:noFill/>
        </p:spPr>
        <p:txBody>
          <a:bodyPr wrap="square" rtlCol="0">
            <a:spAutoFit/>
          </a:bodyPr>
          <a:lstStyle/>
          <a:p>
            <a:r>
              <a:rPr lang="zh-CN" altLang="en-US" b="1" dirty="0">
                <a:solidFill>
                  <a:srgbClr val="FF0000"/>
                </a:solidFill>
              </a:rPr>
              <a:t>非葉節點（條件）</a:t>
            </a:r>
            <a:endParaRPr lang="zh-CN" altLang="en-US" b="1" dirty="0">
              <a:solidFill>
                <a:srgbClr val="FF0000"/>
              </a:solidFill>
            </a:endParaRPr>
          </a:p>
        </p:txBody>
      </p:sp>
      <p:sp>
        <p:nvSpPr>
          <p:cNvPr id="16" name="文本框 15"/>
          <p:cNvSpPr txBox="1"/>
          <p:nvPr/>
        </p:nvSpPr>
        <p:spPr>
          <a:xfrm>
            <a:off x="6540760" y="6085750"/>
            <a:ext cx="1894113" cy="369332"/>
          </a:xfrm>
          <a:prstGeom prst="rect">
            <a:avLst/>
          </a:prstGeom>
          <a:noFill/>
        </p:spPr>
        <p:txBody>
          <a:bodyPr wrap="square" rtlCol="0">
            <a:spAutoFit/>
          </a:bodyPr>
          <a:lstStyle/>
          <a:p>
            <a:r>
              <a:rPr lang="zh-CN" altLang="en-US" b="1" dirty="0">
                <a:solidFill>
                  <a:srgbClr val="FF0000"/>
                </a:solidFill>
              </a:rPr>
              <a:t>葉子節點（行爲）</a:t>
            </a:r>
            <a:endParaRPr lang="zh-CN" altLang="en-US" b="1" dirty="0">
              <a:solidFill>
                <a:srgbClr val="FF0000"/>
              </a:solidFill>
            </a:endParaRPr>
          </a:p>
        </p:txBody>
      </p:sp>
      <p:sp>
        <p:nvSpPr>
          <p:cNvPr id="17" name="左大括号 16"/>
          <p:cNvSpPr/>
          <p:nvPr/>
        </p:nvSpPr>
        <p:spPr>
          <a:xfrm rot="16200000">
            <a:off x="6930910" y="5262294"/>
            <a:ext cx="164849" cy="148703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cxnSp>
        <p:nvCxnSpPr>
          <p:cNvPr id="22" name="直接箭头连接符 21"/>
          <p:cNvCxnSpPr/>
          <p:nvPr/>
        </p:nvCxnSpPr>
        <p:spPr>
          <a:xfrm flipH="1">
            <a:off x="8096111" y="3115270"/>
            <a:ext cx="730648" cy="414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7134990" y="4151509"/>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134990" y="4146538"/>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961454" y="5079408"/>
            <a:ext cx="668071" cy="5341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06400" y="4202093"/>
            <a:ext cx="5452831" cy="1883657"/>
          </a:xfrm>
          <a:prstGeom prst="rect">
            <a:avLst/>
          </a:prstGeom>
          <a:noFill/>
        </p:spPr>
        <p:txBody>
          <a:bodyPr wrap="square" rtlCol="0">
            <a:spAutoFit/>
          </a:bodyPr>
          <a:lstStyle/>
          <a:p>
            <a:pPr>
              <a:lnSpc>
                <a:spcPct val="125000"/>
              </a:lnSpc>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決策樹也是機器學習方法之一，所以無論是邏輯判斷還是決策樹，可以基於專家知識編寫規則，也可以由數據驅動學習規則</a:t>
            </a:r>
            <a:r>
              <a:rPr lang="zh-CN" altLang="en-US" dirty="0"/>
              <a:t>。</a:t>
            </a:r>
            <a:endParaRPr lang="zh-CN" altLang="en-US" dirty="0"/>
          </a:p>
        </p:txBody>
      </p:sp>
      <p:pic>
        <p:nvPicPr>
          <p:cNvPr id="47" name="图形 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84" y="3004804"/>
            <a:ext cx="5179190" cy="885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智能驾驶员模型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(IDM)</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线性控制模型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048857" y="2863981"/>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400" y="1255688"/>
            <a:ext cx="11364780" cy="125383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基於數學模型的決策方法：智能駕駛員模型</a:t>
            </a:r>
            <a:endParaRPr lang="zh-CN" altLang="en-US" dirty="0"/>
          </a:p>
        </p:txBody>
      </p:sp>
      <p:sp>
        <p:nvSpPr>
          <p:cNvPr id="3" name="文本框 2"/>
          <p:cNvSpPr txBox="1"/>
          <p:nvPr/>
        </p:nvSpPr>
        <p:spPr>
          <a:xfrm>
            <a:off x="397897" y="1159130"/>
            <a:ext cx="11560062"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zh-TW" altLang="en-US" sz="2400" dirty="0">
                <a:latin typeface="黑体" panose="02010609060101010101" pitchFamily="49" charset="-122"/>
                <a:ea typeface="黑体" panose="02010609060101010101" pitchFamily="49" charset="-122"/>
                <a:cs typeface="Times New Roman" panose="02020603050405020304" pitchFamily="18" charset="0"/>
              </a:rPr>
              <a:t>基於數學模型的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決策方法</a:t>
            </a:r>
            <a:r>
              <a:rPr lang="zh-TW" altLang="en-US" sz="2400" dirty="0">
                <a:latin typeface="黑体" panose="02010609060101010101" pitchFamily="49" charset="-122"/>
                <a:ea typeface="黑体" panose="02010609060101010101" pitchFamily="49" charset="-122"/>
                <a:cs typeface="Times New Roman" panose="02020603050405020304" pitchFamily="18" charset="0"/>
              </a:rPr>
              <a:t>是指利用預定義的數學公式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、物理模型直接輸出低層的車輛控制指令（加速度、轉向角）</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p:cNvSpPr txBox="1"/>
          <p:nvPr/>
        </p:nvSpPr>
        <p:spPr>
          <a:xfrm>
            <a:off x="406400" y="2242763"/>
            <a:ext cx="108256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中周圍車輛的縱向控制模型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模型，就屬於這類方法</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文本框 4"/>
          <p:cNvSpPr txBox="1"/>
          <p:nvPr/>
        </p:nvSpPr>
        <p:spPr>
          <a:xfrm>
            <a:off x="406400" y="2793583"/>
            <a:ext cx="11560062" cy="968663"/>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IDM, Intelligent Driver Model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（智能駕駛員模型），是一種基於物理規律，用於模擬車輛在高速公路或城市道路上的人類駕駛員跟車行爲的模型。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4472" y="3934788"/>
            <a:ext cx="9817477" cy="1089518"/>
          </a:xfrm>
          <a:prstGeom prst="rect">
            <a:avLst/>
          </a:prstGeom>
        </p:spPr>
      </p:pic>
      <p:sp>
        <p:nvSpPr>
          <p:cNvPr id="15" name="左大括号 14"/>
          <p:cNvSpPr/>
          <p:nvPr/>
        </p:nvSpPr>
        <p:spPr>
          <a:xfrm rot="16200000">
            <a:off x="4794066" y="3012443"/>
            <a:ext cx="79874" cy="394385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endParaRPr>
          </a:p>
        </p:txBody>
      </p:sp>
      <p:sp>
        <p:nvSpPr>
          <p:cNvPr id="17" name="文本框 16"/>
          <p:cNvSpPr txBox="1"/>
          <p:nvPr/>
        </p:nvSpPr>
        <p:spPr>
          <a:xfrm>
            <a:off x="4338554" y="5049525"/>
            <a:ext cx="1254967" cy="369332"/>
          </a:xfrm>
          <a:prstGeom prst="rect">
            <a:avLst/>
          </a:prstGeom>
          <a:noFill/>
        </p:spPr>
        <p:txBody>
          <a:bodyPr wrap="square">
            <a:spAutoFit/>
          </a:bodyPr>
          <a:lstStyle/>
          <a:p>
            <a:r>
              <a:rPr lang="zh-CN" altLang="en-US" b="1" dirty="0">
                <a:solidFill>
                  <a:srgbClr val="FF0000"/>
                </a:solidFill>
              </a:rPr>
              <a:t>自由流項</a:t>
            </a:r>
            <a:endParaRPr lang="zh-CN" altLang="en-US" b="1" dirty="0">
              <a:solidFill>
                <a:srgbClr val="FF0000"/>
              </a:solidFill>
            </a:endParaRPr>
          </a:p>
        </p:txBody>
      </p:sp>
      <p:sp>
        <p:nvSpPr>
          <p:cNvPr id="18" name="左大括号 17"/>
          <p:cNvSpPr/>
          <p:nvPr/>
        </p:nvSpPr>
        <p:spPr>
          <a:xfrm rot="16200000">
            <a:off x="9026526" y="3138281"/>
            <a:ext cx="164849" cy="37771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p:cNvSpPr txBox="1"/>
          <p:nvPr/>
        </p:nvSpPr>
        <p:spPr>
          <a:xfrm>
            <a:off x="8672072" y="5129133"/>
            <a:ext cx="1254967" cy="369332"/>
          </a:xfrm>
          <a:prstGeom prst="rect">
            <a:avLst/>
          </a:prstGeom>
          <a:noFill/>
        </p:spPr>
        <p:txBody>
          <a:bodyPr wrap="square">
            <a:spAutoFit/>
          </a:bodyPr>
          <a:lstStyle/>
          <a:p>
            <a:r>
              <a:rPr lang="zh-CN" altLang="en-US" b="1" dirty="0">
                <a:solidFill>
                  <a:srgbClr val="FF0000"/>
                </a:solidFill>
              </a:rPr>
              <a:t>互动项</a:t>
            </a:r>
            <a:endParaRPr lang="zh-CN" altLang="en-US" b="1" dirty="0">
              <a:solidFill>
                <a:srgbClr val="FF0000"/>
              </a:solidFill>
            </a:endParaRPr>
          </a:p>
        </p:txBody>
      </p:sp>
      <p:sp>
        <p:nvSpPr>
          <p:cNvPr id="20" name="文本框 19"/>
          <p:cNvSpPr txBox="1"/>
          <p:nvPr/>
        </p:nvSpPr>
        <p:spPr>
          <a:xfrm>
            <a:off x="416560" y="5455536"/>
            <a:ext cx="11541399" cy="952184"/>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rPr>
              <a:t>的加速度公式考慮駕駛的兩個方面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自由流項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無前車干擾時的理想加速）和互動項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與前車保持安全距離</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57070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基於數學模型的決策方法</a:t>
            </a:r>
            <a:r>
              <a:rPr lang="en-US" altLang="zh-CN" dirty="0"/>
              <a:t>:</a:t>
            </a:r>
            <a:r>
              <a:rPr lang="zh-CN" altLang="en-US" dirty="0"/>
              <a:t>：綫性控制模型</a:t>
            </a:r>
            <a:r>
              <a:rPr lang="en-US" altLang="zh-CN" dirty="0"/>
              <a:t> </a:t>
            </a:r>
            <a:endParaRPr lang="zh-CN" altLang="en-US" dirty="0"/>
          </a:p>
        </p:txBody>
      </p:sp>
      <p:sp>
        <p:nvSpPr>
          <p:cNvPr id="2" name="文本框 1"/>
          <p:cNvSpPr txBox="1"/>
          <p:nvPr>
            <p:custDataLst>
              <p:tags r:id="rId1"/>
            </p:custDataLst>
          </p:nvPr>
        </p:nvSpPr>
        <p:spPr>
          <a:xfrm>
            <a:off x="420442" y="1155582"/>
            <a:ext cx="11476183"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是基于线性控制的车辆模型，也是直接通过数学公式控制加速度和转向角。</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custDataLst>
              <p:tags r:id="rId2"/>
            </p:custDataLst>
          </p:nvPr>
        </p:nvPicPr>
        <p:blipFill>
          <a:blip r:embed="rId3"/>
          <a:stretch>
            <a:fillRect/>
          </a:stretch>
        </p:blipFill>
        <p:spPr>
          <a:xfrm>
            <a:off x="2079773" y="1676661"/>
            <a:ext cx="4381204" cy="395265"/>
          </a:xfrm>
          <a:prstGeom prst="rect">
            <a:avLst/>
          </a:prstGeom>
        </p:spPr>
      </p:pic>
      <p:pic>
        <p:nvPicPr>
          <p:cNvPr id="13" name="图片 1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313457" y="2817603"/>
            <a:ext cx="11545575" cy="630246"/>
          </a:xfrm>
          <a:prstGeom prst="rect">
            <a:avLst/>
          </a:prstGeom>
        </p:spPr>
      </p:pic>
      <p:sp>
        <p:nvSpPr>
          <p:cNvPr id="14" name="文本框 13"/>
          <p:cNvSpPr txBox="1"/>
          <p:nvPr>
            <p:custDataLst>
              <p:tags r:id="rId6"/>
            </p:custDataLst>
          </p:nvPr>
        </p:nvSpPr>
        <p:spPr>
          <a:xfrm>
            <a:off x="281707" y="2391091"/>
            <a:ext cx="5487038" cy="461665"/>
          </a:xfrm>
          <a:prstGeom prst="rect">
            <a:avLst/>
          </a:prstGeom>
          <a:noFill/>
        </p:spPr>
        <p:txBody>
          <a:bodyPr wrap="square" rtlCol="0">
            <a:spAutoFit/>
          </a:bodyPr>
          <a:lstStyle/>
          <a:p>
            <a:r>
              <a:rPr lang="en-US" altLang="zh-CN" sz="2400" dirty="0">
                <a:solidFill>
                  <a:srgbClr val="0070C0"/>
                </a:solidFill>
                <a:latin typeface="黑体" panose="02010609060101010101" pitchFamily="49" charset="-122"/>
                <a:ea typeface="黑体" panose="02010609060101010101" pitchFamily="49" charset="-122"/>
              </a:rPr>
              <a:t>(1)</a:t>
            </a:r>
            <a:r>
              <a:rPr lang="zh-CN" altLang="en-US" sz="2400" dirty="0">
                <a:solidFill>
                  <a:srgbClr val="0070C0"/>
                </a:solidFill>
                <a:latin typeface="黑体" panose="02010609060101010101" pitchFamily="49" charset="-122"/>
                <a:ea typeface="黑体" panose="02010609060101010101" pitchFamily="49" charset="-122"/>
              </a:rPr>
              <a:t>加速度的計算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考慮三個特徵</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custDataLst>
              <p:tags r:id="rId7"/>
            </p:custDataLst>
          </p:nvPr>
        </p:nvSpPr>
        <p:spPr>
          <a:xfrm>
            <a:off x="281707" y="3784133"/>
            <a:ext cx="9157190" cy="490519"/>
          </a:xfrm>
          <a:prstGeom prst="rect">
            <a:avLst/>
          </a:prstGeom>
          <a:noFill/>
        </p:spPr>
        <p:txBody>
          <a:bodyPr wrap="square" rtlCol="0">
            <a:spAutoFit/>
          </a:bodyPr>
          <a:lstStyle/>
          <a:p>
            <a:pPr>
              <a:lnSpc>
                <a:spcPct val="125000"/>
              </a:lnSpc>
            </a:pPr>
            <a:r>
              <a:rPr lang="en-US" altLang="zh-CN" sz="2400" dirty="0">
                <a:solidFill>
                  <a:srgbClr val="0070C0"/>
                </a:solidFill>
                <a:latin typeface="黑体" panose="02010609060101010101" pitchFamily="49" charset="-122"/>
                <a:ea typeface="黑体" panose="02010609060101010101" pitchFamily="49" charset="-122"/>
              </a:rPr>
              <a:t>(2)</a:t>
            </a:r>
            <a:r>
              <a:rPr lang="zh-CN" altLang="en-US" sz="2400" dirty="0">
                <a:solidFill>
                  <a:srgbClr val="0070C0"/>
                </a:solidFill>
                <a:latin typeface="黑体" panose="02010609060101010101" pitchFamily="49" charset="-122"/>
                <a:ea typeface="黑体" panose="02010609060101010101" pitchFamily="49" charset="-122"/>
              </a:rPr>
              <a:t>轉向角的計算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考慮兩個特徵</a:t>
            </a:r>
            <a:endParaRPr lang="en-US" altLang="zh-CN" sz="2400" dirty="0">
              <a:latin typeface="黑体" panose="02010609060101010101" pitchFamily="49" charset="-122"/>
              <a:ea typeface="黑体" panose="02010609060101010101" pitchFamily="49" charset="-122"/>
            </a:endParaRPr>
          </a:p>
        </p:txBody>
      </p:sp>
      <p:pic>
        <p:nvPicPr>
          <p:cNvPr id="21" name="图片 20"/>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333078" y="4259717"/>
            <a:ext cx="9693572" cy="591683"/>
          </a:xfrm>
          <a:prstGeom prst="rect">
            <a:avLst/>
          </a:prstGeom>
        </p:spPr>
      </p:pic>
      <p:sp>
        <p:nvSpPr>
          <p:cNvPr id="22" name="文本框 21"/>
          <p:cNvSpPr txBox="1"/>
          <p:nvPr>
            <p:custDataLst>
              <p:tags r:id="rId10"/>
            </p:custDataLst>
          </p:nvPr>
        </p:nvSpPr>
        <p:spPr>
          <a:xfrm>
            <a:off x="385746" y="5056186"/>
            <a:ext cx="11545574" cy="96866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事實上，我們可以通過修改這些權重，來修改周圍車輛的行爲，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源碼已經實現了這一點。</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基於規則的自動駕駛决策方法：總結</a:t>
            </a:r>
            <a:endParaRPr lang="zh-CN" altLang="en-US" dirty="0"/>
          </a:p>
        </p:txBody>
      </p:sp>
      <p:pic>
        <p:nvPicPr>
          <p:cNvPr id="2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7174" y="1225551"/>
            <a:ext cx="10140950" cy="50498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endParaRPr lang="zh-CN" altLang="en-US" dirty="0"/>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endParaRPr lang="zh-CN" altLang="en-US" sz="2400" dirty="0">
              <a:latin typeface="黑体" panose="02010609060101010101" pitchFamily="49" charset="-122"/>
              <a:ea typeface="黑体" panose="02010609060101010101" pitchFamily="49" charset="-122"/>
            </a:endParaRPr>
          </a:p>
        </p:txBody>
      </p:sp>
      <p:pic>
        <p:nvPicPr>
          <p:cNvPr id="16" name="图片 15" descr="电脑萤幕画面&#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345" y="3785262"/>
            <a:ext cx="5155200" cy="1288800"/>
          </a:xfrm>
          <a:prstGeom prst="rect">
            <a:avLst/>
          </a:prstGeom>
        </p:spPr>
      </p:pic>
      <p:pic>
        <p:nvPicPr>
          <p:cNvPr id="17" name="图片 16" descr="电脑萤幕画面&#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endParaRPr lang="zh-CN" altLang="en-US" sz="2800" dirty="0">
              <a:solidFill>
                <a:schemeClr val="tx1">
                  <a:lumMod val="95000"/>
                  <a:lumOff val="5000"/>
                </a:schemeClr>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如何利用基於規則的決策模型</a:t>
            </a:r>
            <a:endParaRPr lang="zh-CN" altLang="en-US" dirty="0"/>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9" name="图片 18"/>
          <p:cNvPicPr>
            <a:picLocks noChangeAspect="1"/>
          </p:cNvPicPr>
          <p:nvPr/>
        </p:nvPicPr>
        <p:blipFill>
          <a:blip r:embed="rId1"/>
          <a:stretch>
            <a:fillRect/>
          </a:stretch>
        </p:blipFill>
        <p:spPr>
          <a:xfrm>
            <a:off x="420444" y="1325303"/>
            <a:ext cx="10983446" cy="2247900"/>
          </a:xfrm>
          <a:prstGeom prst="rect">
            <a:avLst/>
          </a:prstGeom>
        </p:spPr>
      </p:pic>
      <p:sp>
        <p:nvSpPr>
          <p:cNvPr id="20" name="文本框 19"/>
          <p:cNvSpPr txBox="1"/>
          <p:nvPr/>
        </p:nvSpPr>
        <p:spPr>
          <a:xfrm>
            <a:off x="406400" y="3623566"/>
            <a:ext cx="11836401" cy="279884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基於規則的車輛</a:t>
            </a:r>
            <a:r>
              <a:rPr lang="zh-CN" altLang="en-US" sz="2400" dirty="0">
                <a:solidFill>
                  <a:srgbClr val="FF0000"/>
                </a:solidFill>
                <a:latin typeface="黑体" panose="02010609060101010101" pitchFamily="49" charset="-122"/>
                <a:ea typeface="黑体" panose="02010609060101010101" pitchFamily="49" charset="-122"/>
              </a:rPr>
              <a:t>通常</a:t>
            </a:r>
            <a:r>
              <a:rPr lang="zh-CN" altLang="en-US" sz="2400" dirty="0">
                <a:latin typeface="黑体" panose="02010609060101010101" pitchFamily="49" charset="-122"/>
                <a:ea typeface="黑体" panose="02010609060101010101" pitchFamily="49" charset="-122"/>
              </a:rPr>
              <a:t>作爲仿真環境中的</a:t>
            </a:r>
            <a:r>
              <a:rPr lang="zh-CN" altLang="en-US" sz="2400" b="1" dirty="0">
                <a:solidFill>
                  <a:srgbClr val="0070C0"/>
                </a:solidFill>
                <a:latin typeface="黑体" panose="02010609060101010101" pitchFamily="49" charset="-122"/>
                <a:ea typeface="黑体" panose="02010609060101010101" pitchFamily="49" charset="-122"/>
              </a:rPr>
              <a:t>周圍車輛</a:t>
            </a:r>
            <a:r>
              <a:rPr lang="en-US" altLang="zh-CN"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也可以配置為自車</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不需要訓練，實時性好，而且通常具有一定的汎化能力，可以快速部署在任意駕駛場景。</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有可解釋性，每個模型參數意義明確，便於模擬各類交通參與者。</a:t>
            </a:r>
            <a:endParaRPr lang="en-US" altLang="zh-CN" sz="2400" dirty="0">
              <a:latin typeface="黑体" panose="02010609060101010101" pitchFamily="49" charset="-122"/>
              <a:ea typeface="黑体" panose="02010609060101010101" pitchFamily="49" charset="-122"/>
            </a:endParaRPr>
          </a:p>
          <a:p>
            <a:pPr>
              <a:lnSpc>
                <a:spcPct val="125000"/>
              </a:lnSpc>
              <a:buClr>
                <a:srgbClr val="0070C0"/>
              </a:buClr>
            </a:pPr>
            <a:r>
              <a:rPr lang="zh-CN" altLang="en-US" sz="2400" dirty="0">
                <a:latin typeface="黑体" panose="02010609060101010101" pitchFamily="49" charset="-122"/>
                <a:ea typeface="黑体" panose="02010609060101010101" pitchFamily="49" charset="-122"/>
              </a:rPr>
              <a:t>基於强化學習的車輛通常作爲環境中的</a:t>
            </a:r>
            <a:r>
              <a:rPr lang="zh-CN" altLang="en-US" sz="2400" b="1" dirty="0">
                <a:solidFill>
                  <a:srgbClr val="00B050"/>
                </a:solidFill>
                <a:latin typeface="黑体" panose="02010609060101010101" pitchFamily="49" charset="-122"/>
                <a:ea typeface="黑体" panose="02010609060101010101" pitchFamily="49" charset="-122"/>
              </a:rPr>
              <a:t>自車</a:t>
            </a:r>
            <a:r>
              <a:rPr lang="en-US" altLang="zh-CN" sz="2400" dirty="0">
                <a:latin typeface="黑体" panose="02010609060101010101" pitchFamily="49" charset="-122"/>
                <a:ea typeface="黑体" panose="02010609060101010101" pitchFamily="49" charset="-122"/>
              </a:rPr>
              <a:t>(</a:t>
            </a:r>
            <a:r>
              <a:rPr lang="zh-CN" altLang="en-US" sz="2400" b="1" dirty="0">
                <a:solidFill>
                  <a:srgbClr val="00B050"/>
                </a:solidFill>
                <a:latin typeface="黑体" panose="02010609060101010101" pitchFamily="49" charset="-122"/>
                <a:ea typeface="黑体" panose="02010609060101010101" pitchFamily="49" charset="-122"/>
              </a:rPr>
              <a:t>需要學習的車輛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目的是得到一個比規則更好的決策模型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能夠覆蓋更多的駕駛情況）</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如何配置不同类型的周围车辆</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如何将自车配置为基于规则的车辆</a:t>
            </a:r>
            <a:endParaRPr lang="en-US" altLang="zh-CN" sz="20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09113" y="3499583"/>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445"/>
            <a:ext cx="11542628" cy="1274735"/>
          </a:xfrm>
        </p:spPr>
        <p:txBody>
          <a:bodyPr/>
          <a:lstStyle/>
          <a:p>
            <a:pPr marL="0" indent="0">
              <a:buNone/>
            </a:pPr>
            <a:r>
              <a:rPr lang="zh-CN" altLang="en-US" sz="2400" dirty="0"/>
              <a:t>一般來説，當我們配置環境的</a:t>
            </a:r>
            <a:r>
              <a:rPr lang="en-US" altLang="zh-CN" sz="2400" dirty="0" err="1"/>
              <a:t>json</a:t>
            </a:r>
            <a:r>
              <a:rPr lang="zh-CN" altLang="en-US" sz="2400" dirty="0"/>
              <a:t>文件時，如果沒有特別指定，默認環境中周圍車輛為</a:t>
            </a:r>
            <a:r>
              <a:rPr lang="en-US" altLang="zh-CN" sz="2400" dirty="0"/>
              <a:t>IDM</a:t>
            </a:r>
            <a:r>
              <a:rPr lang="zh-CN" altLang="en-US" sz="2400" dirty="0"/>
              <a:t>車輛。</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a:t>
            </a:r>
            <a:r>
              <a:rPr lang="en-US" altLang="zh-CN" dirty="0"/>
              <a:t>IDM</a:t>
            </a:r>
            <a:r>
              <a:rPr lang="zh-CN" altLang="en-US" dirty="0"/>
              <a:t>車輛</a:t>
            </a:r>
            <a:endParaRPr lang="zh-CN" altLang="en-US" dirty="0"/>
          </a:p>
        </p:txBody>
      </p:sp>
      <p:pic>
        <p:nvPicPr>
          <p:cNvPr id="13" name="图片 12"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57725" y="1685905"/>
            <a:ext cx="4831809" cy="1340149"/>
          </a:xfrm>
          <a:prstGeom prst="rect">
            <a:avLst/>
          </a:prstGeom>
        </p:spPr>
      </p:pic>
      <p:sp>
        <p:nvSpPr>
          <p:cNvPr id="8" name="文本框 7"/>
          <p:cNvSpPr txBox="1"/>
          <p:nvPr/>
        </p:nvSpPr>
        <p:spPr>
          <a:xfrm>
            <a:off x="444875" y="3607674"/>
            <a:ext cx="4108075" cy="2092881"/>
          </a:xfrm>
          <a:prstGeom prst="rect">
            <a:avLst/>
          </a:prstGeom>
          <a:noFill/>
        </p:spPr>
        <p:txBody>
          <a:bodyPr wrap="square" rtlCol="0">
            <a:spAutoFit/>
          </a:bodyPr>
          <a:lstStyle/>
          <a:p>
            <a:pPr>
              <a:spcAft>
                <a:spcPts val="600"/>
              </a:spcAft>
              <a:buClr>
                <a:srgbClr val="0A66AD"/>
              </a:buClr>
            </a:pP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綠色自車</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算法控制，需要訓練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藍色</a:t>
            </a:r>
            <a:r>
              <a:rPr lang="en-US" altLang="zh-CN"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車輛</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規則控制，不需要訓練</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4" y="3271837"/>
            <a:ext cx="7113831" cy="31575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6" name="文本框 5"/>
          <p:cNvSpPr txBox="1"/>
          <p:nvPr/>
        </p:nvSpPr>
        <p:spPr>
          <a:xfrm>
            <a:off x="630936" y="2844225"/>
            <a:ext cx="11292840"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https://github.com/Markaxiong/dqn-2025av/tree/main/dqn_2025av</a:t>
            </a:r>
            <a:endParaRPr lang="zh-CN" altLang="en-US" sz="3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521208" y="1380744"/>
            <a:ext cx="6684264"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課程</a:t>
            </a:r>
            <a:r>
              <a:rPr lang="en-US" altLang="zh-CN" sz="3600" dirty="0">
                <a:latin typeface="Times New Roman" panose="02020603050405020304" pitchFamily="18" charset="0"/>
                <a:cs typeface="Times New Roman" panose="02020603050405020304" pitchFamily="18" charset="0"/>
              </a:rPr>
              <a:t>PPT</a:t>
            </a:r>
            <a:r>
              <a:rPr lang="zh-CN" altLang="en-US" sz="3600" dirty="0">
                <a:latin typeface="Times New Roman" panose="02020603050405020304" pitchFamily="18" charset="0"/>
                <a:cs typeface="Times New Roman" panose="02020603050405020304" pitchFamily="18" charset="0"/>
              </a:rPr>
              <a:t>以及源碼：</a:t>
            </a:r>
            <a:endParaRPr lang="zh-CN" alt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如何配置不同類型的周圍車輛：綫性控制車輛</a:t>
            </a:r>
            <a:endParaRPr lang="zh-CN" altLang="en-US" dirty="0"/>
          </a:p>
        </p:txBody>
      </p:sp>
      <p:pic>
        <p:nvPicPr>
          <p:cNvPr id="11" name="图片 10"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2191" y="2052809"/>
            <a:ext cx="9016394" cy="1611574"/>
          </a:xfrm>
          <a:prstGeom prst="rect">
            <a:avLst/>
          </a:prstGeom>
        </p:spPr>
      </p:pic>
      <p:sp>
        <p:nvSpPr>
          <p:cNvPr id="14" name="文本框 13"/>
          <p:cNvSpPr txBox="1"/>
          <p:nvPr/>
        </p:nvSpPr>
        <p:spPr>
          <a:xfrm>
            <a:off x="406775" y="1090430"/>
            <a:ext cx="11785225"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也實現了其他基於規則的周圍車輛類型可供選擇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需要設置</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json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文件中的“</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other_vehicles_type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”參數來實現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5" name="图片 14" descr="图形用户界面&#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162" y="3705271"/>
            <a:ext cx="6713781" cy="2773478"/>
          </a:xfrm>
          <a:prstGeom prst="rect">
            <a:avLst/>
          </a:prstGeom>
        </p:spPr>
      </p:pic>
      <p:sp>
        <p:nvSpPr>
          <p:cNvPr id="16" name="文本框 15"/>
          <p:cNvSpPr txBox="1"/>
          <p:nvPr/>
        </p:nvSpPr>
        <p:spPr>
          <a:xfrm>
            <a:off x="577663" y="4737794"/>
            <a:ext cx="3870512" cy="830997"/>
          </a:xfrm>
          <a:prstGeom prst="rect">
            <a:avLst/>
          </a:prstGeom>
          <a:noFill/>
        </p:spPr>
        <p:txBody>
          <a:bodyPr wrap="square" rtlCol="0">
            <a:spAutoFit/>
          </a:bodyPr>
          <a:lstStyle/>
          <a:p>
            <a:r>
              <a:rPr lang="zh-CN" altLang="en-US" sz="2400" dirty="0">
                <a:solidFill>
                  <a:schemeClr val="accent4">
                    <a:lumMod val="75000"/>
                  </a:schemeClr>
                </a:solidFill>
                <a:latin typeface="黑体" panose="02010609060101010101" pitchFamily="49" charset="-122"/>
                <a:ea typeface="黑体" panose="02010609060101010101" pitchFamily="49" charset="-122"/>
              </a:rPr>
              <a:t>黃色线性控制車輛：</a:t>
            </a:r>
            <a:r>
              <a:rPr lang="zh-CN" altLang="en-US" sz="2400" dirty="0">
                <a:latin typeface="黑体" panose="02010609060101010101" pitchFamily="49" charset="-122"/>
                <a:ea typeface="黑体" panose="02010609060101010101" pitchFamily="49" charset="-122"/>
              </a:rPr>
              <a:t>规则控制，不需要训练</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6775" y="1184332"/>
            <a:ext cx="6249272" cy="51257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01857"/>
            <a:ext cx="11364781" cy="487456"/>
          </a:xfrm>
        </p:spPr>
        <p:txBody>
          <a:bodyPr/>
          <a:lstStyle/>
          <a:p>
            <a:r>
              <a:rPr lang="zh-TW" altLang="en-US" dirty="0"/>
              <a:t>如何配置不同類型的周圍車輛：</a:t>
            </a:r>
            <a:r>
              <a:rPr lang="zh-CN" altLang="en-US" dirty="0"/>
              <a:t>模擬不同駕駛行爲</a:t>
            </a:r>
            <a:r>
              <a:rPr lang="en-US" altLang="zh-CN" dirty="0"/>
              <a:t> </a:t>
            </a:r>
            <a:endParaRPr lang="zh-CN" altLang="en-US" dirty="0"/>
          </a:p>
        </p:txBody>
      </p:sp>
      <p:sp>
        <p:nvSpPr>
          <p:cNvPr id="3" name="文本框 2"/>
          <p:cNvSpPr txBox="1"/>
          <p:nvPr/>
        </p:nvSpPr>
        <p:spPr>
          <a:xfrm>
            <a:off x="6731462" y="1903302"/>
            <a:ext cx="5271451" cy="372217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源碼中，同樣實現了攻擊型和保守型車輛的簡單仿真。</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在繼承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的基礎上，通過修改加速度特徵的權重係數來實現。核心想法是攻擊性車輛更關注自己當前的速度，且不太關注與前車的距離，與</a:t>
            </a:r>
            <a:r>
              <a:rPr lang="en-US" altLang="zh-CN" sz="2400" dirty="0">
                <a:latin typeface="黑体" panose="02010609060101010101" pitchFamily="49" charset="-122"/>
                <a:ea typeface="黑体" panose="02010609060101010101" pitchFamily="49" charset="-122"/>
              </a:rPr>
              <a:t>IDM</a:t>
            </a:r>
            <a:r>
              <a:rPr lang="zh-CN" altLang="en-US" sz="2400" dirty="0">
                <a:latin typeface="黑体" panose="02010609060101010101" pitchFamily="49" charset="-122"/>
                <a:ea typeface="黑体" panose="02010609060101010101" pitchFamily="49" charset="-122"/>
              </a:rPr>
              <a:t>模型類似。</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890360" y="2365289"/>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806992" y="5054345"/>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1028700" y="1267511"/>
            <a:ext cx="3076575"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28700" y="3941746"/>
            <a:ext cx="2990850"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如何配置不同類型的周圍車輛：</a:t>
            </a:r>
            <a:r>
              <a:rPr lang="zh-CN" altLang="en-US" dirty="0"/>
              <a:t>模擬不同駕駛行爲</a:t>
            </a:r>
            <a:endParaRPr lang="zh-TW" altLang="en-US" dirty="0"/>
          </a:p>
        </p:txBody>
      </p:sp>
      <p:sp>
        <p:nvSpPr>
          <p:cNvPr id="8" name="文本框 7"/>
          <p:cNvSpPr txBox="1"/>
          <p:nvPr/>
        </p:nvSpPr>
        <p:spPr>
          <a:xfrm>
            <a:off x="420444" y="1145641"/>
            <a:ext cx="11579878"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我们同樣也可以將周围车辆部署为攻擊性或保守型的綫性控制車輛</a:t>
            </a:r>
            <a:endParaRPr lang="zh-CN" altLang="en-US" sz="2400"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529520" y="4442336"/>
            <a:ext cx="9849588" cy="1833324"/>
          </a:xfrm>
          <a:prstGeom prst="rect">
            <a:avLst/>
          </a:prstGeom>
        </p:spPr>
      </p:pic>
      <p:cxnSp>
        <p:nvCxnSpPr>
          <p:cNvPr id="14" name="直接连接符 13"/>
          <p:cNvCxnSpPr/>
          <p:nvPr/>
        </p:nvCxnSpPr>
        <p:spPr>
          <a:xfrm>
            <a:off x="4694353" y="5918168"/>
            <a:ext cx="55806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4112" y="3491198"/>
            <a:ext cx="11351112" cy="110799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如果你傳入的環境是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env_agg.json</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那代表你目前的訓練和測試環境中，周圍車輛都是攻擊性的車輛</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2" name="图片 1"/>
          <p:cNvPicPr>
            <a:picLocks noChangeAspect="1"/>
          </p:cNvPicPr>
          <p:nvPr/>
        </p:nvPicPr>
        <p:blipFill>
          <a:blip r:embed="rId2"/>
          <a:stretch>
            <a:fillRect/>
          </a:stretch>
        </p:blipFill>
        <p:spPr>
          <a:xfrm>
            <a:off x="529519" y="1826667"/>
            <a:ext cx="3689889" cy="1445170"/>
          </a:xfrm>
          <a:prstGeom prst="rect">
            <a:avLst/>
          </a:prstGeom>
        </p:spPr>
      </p:pic>
      <p:sp>
        <p:nvSpPr>
          <p:cNvPr id="3" name="文本框 2"/>
          <p:cNvSpPr txBox="1"/>
          <p:nvPr/>
        </p:nvSpPr>
        <p:spPr>
          <a:xfrm>
            <a:off x="4562475" y="2204104"/>
            <a:ext cx="481965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通過命令行傳入相關</a:t>
            </a:r>
            <a:r>
              <a:rPr lang="en-US" altLang="zh-CN" sz="2400" dirty="0" err="1">
                <a:latin typeface="黑体" panose="02010609060101010101" pitchFamily="49" charset="-122"/>
                <a:ea typeface="黑体" panose="02010609060101010101" pitchFamily="49" charset="-122"/>
              </a:rPr>
              <a:t>json</a:t>
            </a:r>
            <a:r>
              <a:rPr lang="zh-CN" altLang="en-US" sz="2400" dirty="0">
                <a:latin typeface="黑体" panose="02010609060101010101" pitchFamily="49" charset="-122"/>
                <a:ea typeface="黑体" panose="02010609060101010101" pitchFamily="49" charset="-122"/>
              </a:rPr>
              <a:t>文件即可</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endParaRPr lang="zh-CN" altLang="en-US" dirty="0"/>
          </a:p>
        </p:txBody>
      </p:sp>
      <p:pic>
        <p:nvPicPr>
          <p:cNvPr id="4" name="图片 3"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415" y="1174913"/>
            <a:ext cx="7811519" cy="1972628"/>
          </a:xfrm>
          <a:prstGeom prst="rect">
            <a:avLst/>
          </a:prstGeom>
        </p:spPr>
      </p:pic>
      <p:sp>
        <p:nvSpPr>
          <p:cNvPr id="5" name="文本框 4"/>
          <p:cNvSpPr txBox="1"/>
          <p:nvPr/>
        </p:nvSpPr>
        <p:spPr>
          <a:xfrm>
            <a:off x="477978" y="3199928"/>
            <a:ext cx="1123604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通过在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rule_based_type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传入参数，可以将相应车辆配置为自车</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形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555" y="3809609"/>
            <a:ext cx="9805989" cy="25106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9998" y="4211848"/>
            <a:ext cx="7811519" cy="1972628"/>
          </a:xfrm>
          <a:prstGeom prst="rect">
            <a:avLst/>
          </a:prstGeom>
        </p:spPr>
      </p:pic>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endParaRPr lang="zh-CN" altLang="en-US" dirty="0"/>
          </a:p>
        </p:txBody>
      </p:sp>
      <p:pic>
        <p:nvPicPr>
          <p:cNvPr id="8" name="图片 7"/>
          <p:cNvPicPr>
            <a:picLocks noChangeAspect="1"/>
          </p:cNvPicPr>
          <p:nvPr/>
        </p:nvPicPr>
        <p:blipFill>
          <a:blip r:embed="rId2"/>
          <a:srcRect l="4571" t="20452" r="6158" b="16962"/>
          <a:stretch>
            <a:fillRect/>
          </a:stretch>
        </p:blipFill>
        <p:spPr>
          <a:xfrm>
            <a:off x="483493" y="1247924"/>
            <a:ext cx="4041775" cy="376971"/>
          </a:xfrm>
          <a:prstGeom prst="rect">
            <a:avLst/>
          </a:prstGeom>
        </p:spPr>
      </p:pic>
      <p:sp>
        <p:nvSpPr>
          <p:cNvPr id="17" name="文本框 16"/>
          <p:cNvSpPr txBox="1"/>
          <p:nvPr/>
        </p:nvSpPr>
        <p:spPr>
          <a:xfrm>
            <a:off x="406399" y="1702910"/>
            <a:ext cx="8076353" cy="2347759"/>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000" dirty="0">
                <a:latin typeface="黑体" panose="02010609060101010101" pitchFamily="49" charset="-122"/>
                <a:ea typeface="黑体" panose="02010609060101010101" pitchFamily="49" charset="-122"/>
              </a:rPr>
              <a:t>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IF-THEN-</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ElSE</a:t>
            </a:r>
            <a:r>
              <a:rPr lang="zh-CN" altLang="en-US" sz="2000" dirty="0">
                <a:latin typeface="黑体" panose="02010609060101010101" pitchFamily="49" charset="-122"/>
                <a:ea typeface="黑体" panose="02010609060101010101" pitchFamily="49" charset="-122"/>
              </a:rPr>
              <a:t>的形式實現了以下纵向控制規則</a:t>
            </a:r>
            <a:r>
              <a:rPr lang="en-US" altLang="zh-CN"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1:</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無前車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2:</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有前車，自車速度比前車慢，且距前车较远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3: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有前車，自车速度比前车快，且距前车较近 </a:t>
            </a:r>
            <a:r>
              <a:rPr lang="en-US" altLang="zh-CN" sz="2000" dirty="0">
                <a:solidFill>
                  <a:srgbClr val="FF0000"/>
                </a:solidFill>
                <a:latin typeface="黑体" panose="02010609060101010101" pitchFamily="49" charset="-122"/>
                <a:ea typeface="黑体" panose="02010609060101010101" pitchFamily="49" charset="-122"/>
              </a:rPr>
              <a:t>Then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减速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4: </a:t>
            </a:r>
            <a:r>
              <a:rPr lang="en-US" altLang="zh-CN" sz="2000" dirty="0">
                <a:solidFill>
                  <a:srgbClr val="FF0000"/>
                </a:solidFill>
                <a:latin typeface="黑体" panose="02010609060101010101" pitchFamily="49" charset="-122"/>
                <a:ea typeface="黑体" panose="02010609060101010101" pitchFamily="49" charset="-122"/>
              </a:rPr>
              <a:t>Else: Then </a:t>
            </a:r>
            <a:r>
              <a:rPr lang="zh-CN" altLang="en-US" sz="2000" dirty="0">
                <a:latin typeface="黑体" panose="02010609060101010101" pitchFamily="49" charset="-122"/>
                <a:ea typeface="黑体" panose="02010609060101010101" pitchFamily="49" charset="-122"/>
              </a:rPr>
              <a:t>保持</a:t>
            </a:r>
            <a:endParaRPr lang="en-US" altLang="zh-CN" sz="2000" dirty="0">
              <a:latin typeface="黑体" panose="02010609060101010101" pitchFamily="49" charset="-122"/>
              <a:ea typeface="黑体" panose="02010609060101010101" pitchFamily="49" charset="-122"/>
            </a:endParaRPr>
          </a:p>
          <a:p>
            <a:pPr>
              <a:lnSpc>
                <a:spcPct val="125000"/>
              </a:lnSpc>
            </a:pPr>
            <a:r>
              <a:rPr lang="zh-CN" altLang="en-US" sz="2000" dirty="0">
                <a:latin typeface="黑体" panose="02010609060101010101" pitchFamily="49" charset="-122"/>
                <a:ea typeface="黑体" panose="02010609060101010101" pitchFamily="49" charset="-122"/>
              </a:rPr>
              <a:t>加速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減速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通過增加或減小</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target_speed</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實現</a:t>
            </a:r>
            <a:endParaRPr lang="en-US" altLang="zh-CN" sz="2000" dirty="0">
              <a:latin typeface="黑体" panose="02010609060101010101" pitchFamily="49" charset="-122"/>
              <a:ea typeface="黑体" panose="02010609060101010101" pitchFamily="49" charset="-122"/>
            </a:endParaRPr>
          </a:p>
        </p:txBody>
      </p:sp>
      <p:sp>
        <p:nvSpPr>
          <p:cNvPr id="20" name="文本框 19"/>
          <p:cNvSpPr txBox="1"/>
          <p:nvPr/>
        </p:nvSpPr>
        <p:spPr>
          <a:xfrm>
            <a:off x="8645458" y="4049252"/>
            <a:ext cx="3718326" cy="1218026"/>
          </a:xfrm>
          <a:prstGeom prst="rect">
            <a:avLst/>
          </a:prstGeom>
          <a:noFill/>
        </p:spPr>
        <p:txBody>
          <a:bodyPr wrap="square">
            <a:spAutoFit/>
          </a:bodyPr>
          <a:lstStyle/>
          <a:p>
            <a:pPr>
              <a:lnSpc>
                <a:spcPct val="125000"/>
              </a:lnSpc>
            </a:pPr>
            <a:r>
              <a:rPr lang="zh-CN" altLang="en-US" sz="2000" dirty="0"/>
              <a:t>python experiments.py evaluate configs/MergeEnv/env_</a:t>
            </a:r>
            <a:r>
              <a:rPr lang="en-US" altLang="zh-CN" sz="2000" dirty="0"/>
              <a:t>rule</a:t>
            </a:r>
            <a:r>
              <a:rPr lang="zh-CN" altLang="en-US" sz="2000" dirty="0"/>
              <a:t>.json  --test  --episodes=20</a:t>
            </a:r>
            <a:endParaRPr lang="zh-CN" altLang="en-US" sz="2000" dirty="0"/>
          </a:p>
        </p:txBody>
      </p:sp>
      <p:sp>
        <p:nvSpPr>
          <p:cNvPr id="21" name="文本框 20"/>
          <p:cNvSpPr txBox="1"/>
          <p:nvPr/>
        </p:nvSpPr>
        <p:spPr>
          <a:xfrm>
            <a:off x="8645458" y="3661950"/>
            <a:ext cx="263076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命令行傳參方式</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22" name="矩形: 圆角 21"/>
          <p:cNvSpPr/>
          <p:nvPr/>
        </p:nvSpPr>
        <p:spPr>
          <a:xfrm>
            <a:off x="10632788" y="4543047"/>
            <a:ext cx="1559212"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2"/>
          <p:cNvSpPr/>
          <p:nvPr/>
        </p:nvSpPr>
        <p:spPr>
          <a:xfrm>
            <a:off x="8667700" y="4893363"/>
            <a:ext cx="660543"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8667700" y="5341641"/>
            <a:ext cx="2543937" cy="707886"/>
          </a:xfrm>
          <a:prstGeom prst="rect">
            <a:avLst/>
          </a:prstGeom>
          <a:noFill/>
        </p:spPr>
        <p:txBody>
          <a:bodyPr wrap="square" rtlCol="0">
            <a:spAutoFit/>
          </a:bodyPr>
          <a:lstStyle/>
          <a:p>
            <a:r>
              <a:rPr lang="zh-CN" altLang="en-US" sz="2000" dirty="0">
                <a:solidFill>
                  <a:srgbClr val="FF0000"/>
                </a:solidFill>
              </a:rPr>
              <a:t>不需要額外傳入智能體，也不需要訓練！</a:t>
            </a:r>
            <a:endParaRPr lang="zh-CN" altLang="en-US" dirty="0">
              <a:solidFill>
                <a:srgbClr val="FF0000"/>
              </a:solidFill>
            </a:endParaRPr>
          </a:p>
        </p:txBody>
      </p:sp>
      <p:sp>
        <p:nvSpPr>
          <p:cNvPr id="3" name="矩形: 圆角 2"/>
          <p:cNvSpPr/>
          <p:nvPr/>
        </p:nvSpPr>
        <p:spPr>
          <a:xfrm>
            <a:off x="1476375" y="5212878"/>
            <a:ext cx="1990725" cy="2639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447198" y="1183096"/>
            <a:ext cx="7666243" cy="5268060"/>
          </a:xfrm>
          <a:prstGeom prst="rect">
            <a:avLst/>
          </a:prstGeom>
        </p:spPr>
      </p:pic>
      <p:sp>
        <p:nvSpPr>
          <p:cNvPr id="2" name="内容占位符 6"/>
          <p:cNvSpPr>
            <a:spLocks noGrp="1"/>
          </p:cNvSpPr>
          <p:nvPr>
            <p:ph idx="13"/>
          </p:nvPr>
        </p:nvSpPr>
        <p:spPr>
          <a:xfrm>
            <a:off x="406400" y="582613"/>
            <a:ext cx="11364913" cy="487362"/>
          </a:xfrm>
        </p:spPr>
        <p:txBody>
          <a:bodyPr/>
          <a:lstStyle/>
          <a:p>
            <a:r>
              <a:rPr lang="zh-TW" altLang="en-US" dirty="0"/>
              <a:t>如何將自車配置為基於規則的車輛</a:t>
            </a:r>
            <a:endParaRPr lang="zh-TW" altLang="en-US" dirty="0"/>
          </a:p>
        </p:txBody>
      </p:sp>
      <p:sp>
        <p:nvSpPr>
          <p:cNvPr id="5" name="矩形: 圆角 4"/>
          <p:cNvSpPr/>
          <p:nvPr/>
        </p:nvSpPr>
        <p:spPr>
          <a:xfrm>
            <a:off x="480766" y="1819374"/>
            <a:ext cx="3519733"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文本框 5"/>
          <p:cNvSpPr txBox="1"/>
          <p:nvPr/>
        </p:nvSpPr>
        <p:spPr>
          <a:xfrm>
            <a:off x="4819346" y="1970852"/>
            <a:ext cx="2705493" cy="400110"/>
          </a:xfrm>
          <a:prstGeom prst="rect">
            <a:avLst/>
          </a:prstGeom>
          <a:noFill/>
        </p:spPr>
        <p:txBody>
          <a:bodyPr wrap="square" rtlCol="0">
            <a:spAutoFit/>
          </a:bodyPr>
          <a:lstStyle/>
          <a:p>
            <a:r>
              <a:rPr lang="en-US" altLang="zh-CN" sz="2000" dirty="0">
                <a:solidFill>
                  <a:srgbClr val="FF0000"/>
                </a:solidFill>
              </a:rPr>
              <a:t>IF </a:t>
            </a:r>
            <a:r>
              <a:rPr lang="zh-CN" altLang="en-US" sz="2000" dirty="0">
                <a:solidFill>
                  <a:srgbClr val="FF0000"/>
                </a:solidFill>
              </a:rPr>
              <a:t>沒有前車 </a:t>
            </a:r>
            <a:r>
              <a:rPr lang="en-US" altLang="zh-CN" sz="2000" dirty="0">
                <a:solidFill>
                  <a:srgbClr val="FF0000"/>
                </a:solidFill>
              </a:rPr>
              <a:t>THEN </a:t>
            </a:r>
            <a:r>
              <a:rPr lang="zh-CN" altLang="en-US" sz="2000" dirty="0">
                <a:solidFill>
                  <a:srgbClr val="FF0000"/>
                </a:solidFill>
              </a:rPr>
              <a:t>加速</a:t>
            </a:r>
            <a:endParaRPr lang="zh-CN" altLang="en-US" sz="2000" dirty="0">
              <a:solidFill>
                <a:srgbClr val="FF0000"/>
              </a:solidFill>
            </a:endParaRPr>
          </a:p>
        </p:txBody>
      </p:sp>
      <p:sp>
        <p:nvSpPr>
          <p:cNvPr id="7" name="文本框 6"/>
          <p:cNvSpPr txBox="1"/>
          <p:nvPr/>
        </p:nvSpPr>
        <p:spPr>
          <a:xfrm>
            <a:off x="8444900" y="803663"/>
            <a:ext cx="3483474" cy="1697837"/>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内置函數在檢測自車的前車和後車時</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會把障礙物視爲靜止的前車！</a:t>
            </a:r>
            <a:endParaRPr lang="zh-CN" altLang="en-US" sz="2400" dirty="0">
              <a:latin typeface="黑体" panose="02010609060101010101" pitchFamily="49" charset="-122"/>
              <a:ea typeface="黑体" panose="02010609060101010101" pitchFamily="49" charset="-122"/>
            </a:endParaRPr>
          </a:p>
        </p:txBody>
      </p:sp>
      <p:sp>
        <p:nvSpPr>
          <p:cNvPr id="12" name="矩形: 圆角 11"/>
          <p:cNvSpPr/>
          <p:nvPr/>
        </p:nvSpPr>
        <p:spPr>
          <a:xfrm>
            <a:off x="538791" y="1427615"/>
            <a:ext cx="7574649" cy="2545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a:stCxn id="12" idx="3"/>
          </p:cNvCxnSpPr>
          <p:nvPr/>
        </p:nvCxnSpPr>
        <p:spPr>
          <a:xfrm flipV="1">
            <a:off x="8113440" y="1427615"/>
            <a:ext cx="314122" cy="127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87275" y="2418660"/>
            <a:ext cx="7183226" cy="400110"/>
          </a:xfrm>
          <a:prstGeom prst="rect">
            <a:avLst/>
          </a:prstGeom>
          <a:noFill/>
        </p:spPr>
        <p:txBody>
          <a:bodyPr wrap="square" rtlCol="0">
            <a:spAutoFit/>
          </a:bodyPr>
          <a:lstStyle/>
          <a:p>
            <a:r>
              <a:rPr lang="en-US" altLang="zh-CN" sz="2000" dirty="0">
                <a:solidFill>
                  <a:srgbClr val="FF0000"/>
                </a:solidFill>
              </a:rPr>
              <a:t>ELSE </a:t>
            </a:r>
            <a:r>
              <a:rPr lang="zh-CN" altLang="en-US" sz="2000" dirty="0">
                <a:solidFill>
                  <a:srgbClr val="FF0000"/>
                </a:solidFill>
              </a:rPr>
              <a:t>有前車</a:t>
            </a:r>
            <a:r>
              <a:rPr lang="en-US" altLang="zh-CN" sz="2000" dirty="0">
                <a:solidFill>
                  <a:srgbClr val="FF0000"/>
                </a:solidFill>
              </a:rPr>
              <a:t>,</a:t>
            </a:r>
            <a:r>
              <a:rPr lang="zh-CN" altLang="en-US" sz="2000" dirty="0">
                <a:solidFill>
                  <a:srgbClr val="FF0000"/>
                </a:solidFill>
              </a:rPr>
              <a:t>檢查和前車的距離和速度差 </a:t>
            </a:r>
            <a:r>
              <a:rPr lang="en-US" altLang="zh-CN" sz="2000" dirty="0">
                <a:solidFill>
                  <a:srgbClr val="FF0000"/>
                </a:solidFill>
              </a:rPr>
              <a:t>THEN </a:t>
            </a:r>
            <a:r>
              <a:rPr lang="zh-CN" altLang="en-US" sz="2000" dirty="0">
                <a:solidFill>
                  <a:srgbClr val="FF0000"/>
                </a:solidFill>
              </a:rPr>
              <a:t>決定加速或減速</a:t>
            </a:r>
            <a:endParaRPr lang="zh-CN" altLang="en-US" sz="2000" dirty="0">
              <a:solidFill>
                <a:srgbClr val="FF0000"/>
              </a:solidFill>
            </a:endParaRPr>
          </a:p>
        </p:txBody>
      </p:sp>
      <p:sp>
        <p:nvSpPr>
          <p:cNvPr id="18" name="矩形: 圆角 17"/>
          <p:cNvSpPr/>
          <p:nvPr/>
        </p:nvSpPr>
        <p:spPr>
          <a:xfrm>
            <a:off x="480766" y="3399099"/>
            <a:ext cx="7117237" cy="22758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8427562" y="3429000"/>
            <a:ext cx="356205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加速或減速操作通過增加或減小自車的“目標速度”實現</a:t>
            </a:r>
            <a:endParaRPr lang="en-US" altLang="zh-CN" sz="2400" dirty="0">
              <a:latin typeface="黑体" panose="02010609060101010101" pitchFamily="49" charset="-122"/>
              <a:ea typeface="黑体" panose="02010609060101010101" pitchFamily="49" charset="-122"/>
            </a:endParaRPr>
          </a:p>
        </p:txBody>
      </p:sp>
      <p:sp>
        <p:nvSpPr>
          <p:cNvPr id="21" name="矩形: 圆角 20"/>
          <p:cNvSpPr/>
          <p:nvPr/>
        </p:nvSpPr>
        <p:spPr>
          <a:xfrm>
            <a:off x="876148" y="5046181"/>
            <a:ext cx="5219851"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2" name="直接箭头连接符 21"/>
          <p:cNvCxnSpPr>
            <a:endCxn id="20" idx="1"/>
          </p:cNvCxnSpPr>
          <p:nvPr/>
        </p:nvCxnSpPr>
        <p:spPr>
          <a:xfrm flipV="1">
            <a:off x="6063005" y="4262882"/>
            <a:ext cx="2364557" cy="1040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endParaRPr lang="zh-CN" altLang="en-US" dirty="0"/>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endParaRPr lang="zh-CN" altLang="en-US" sz="2400" dirty="0">
              <a:latin typeface="黑体" panose="02010609060101010101" pitchFamily="49" charset="-122"/>
              <a:ea typeface="黑体" panose="02010609060101010101" pitchFamily="49" charset="-122"/>
            </a:endParaRPr>
          </a:p>
        </p:txBody>
      </p:sp>
      <p:pic>
        <p:nvPicPr>
          <p:cNvPr id="16" name="图片 15" descr="电脑萤幕画面&#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345" y="3776118"/>
            <a:ext cx="5155200" cy="1288800"/>
          </a:xfrm>
          <a:prstGeom prst="rect">
            <a:avLst/>
          </a:prstGeom>
        </p:spPr>
      </p:pic>
      <p:pic>
        <p:nvPicPr>
          <p:cNvPr id="17" name="图片 16" descr="电脑萤幕画面&#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endParaRPr lang="zh-CN" altLang="en-US" sz="2800" dirty="0">
              <a:solidFill>
                <a:schemeClr val="tx1">
                  <a:lumMod val="95000"/>
                  <a:lumOff val="5000"/>
                </a:schemeClr>
              </a:solidFill>
              <a:latin typeface="黑体" panose="02010609060101010101" pitchFamily="49" charset="-122"/>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内容占位符 4"/>
          <p:cNvSpPr>
            <a:spLocks noGrp="1"/>
          </p:cNvSpPr>
          <p:nvPr>
            <p:ph idx="13"/>
          </p:nvPr>
        </p:nvSpPr>
        <p:spPr>
          <a:xfrm>
            <a:off x="406775" y="826068"/>
            <a:ext cx="11364781" cy="487456"/>
          </a:xfrm>
        </p:spPr>
        <p:txBody>
          <a:bodyPr/>
          <a:lstStyle/>
          <a:p>
            <a:r>
              <a:rPr lang="zh-CN" altLang="en-US" dirty="0"/>
              <a:t>基於規則的自動駕駛決策：總結</a:t>
            </a:r>
            <a:endParaRPr lang="en-US" altLang="zh-CN" dirty="0"/>
          </a:p>
          <a:p>
            <a:endParaRPr lang="zh-CN" altLang="en-US" dirty="0"/>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9375" y="1386673"/>
            <a:ext cx="11510570" cy="46452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什么是无模型强化学习</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蒙特卡洛方法</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时序差分方法</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66950" y="17335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7571" y="1329136"/>
            <a:ext cx="10691813" cy="3086100"/>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无模型强化学习</a:t>
            </a:r>
            <a:endParaRPr lang="zh-CN" altLang="en-US" dirty="0"/>
          </a:p>
        </p:txBody>
      </p:sp>
      <p:sp>
        <p:nvSpPr>
          <p:cNvPr id="44" name="文本框 43"/>
          <p:cNvSpPr txBox="1"/>
          <p:nvPr/>
        </p:nvSpPr>
        <p:spPr>
          <a:xfrm>
            <a:off x="7887517" y="3144208"/>
            <a:ext cx="297449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實驗需要使用的算法</a:t>
            </a:r>
            <a:endParaRPr lang="zh-CN" altLang="en-US" sz="2400" dirty="0">
              <a:latin typeface="黑体" panose="02010609060101010101" pitchFamily="49" charset="-122"/>
              <a:ea typeface="黑体" panose="02010609060101010101" pitchFamily="49" charset="-122"/>
            </a:endParaRPr>
          </a:p>
        </p:txBody>
      </p:sp>
      <p:sp>
        <p:nvSpPr>
          <p:cNvPr id="12" name="矩形: 圆角 11"/>
          <p:cNvSpPr/>
          <p:nvPr/>
        </p:nvSpPr>
        <p:spPr>
          <a:xfrm>
            <a:off x="7553021" y="3634381"/>
            <a:ext cx="3838630" cy="86546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123585" y="2328421"/>
            <a:ext cx="9470844" cy="227614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文本框 13"/>
          <p:cNvSpPr txBox="1"/>
          <p:nvPr/>
        </p:nvSpPr>
        <p:spPr>
          <a:xfrm>
            <a:off x="406775" y="5027758"/>
            <a:ext cx="11546413" cy="952184"/>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什麽是無模型强化學習？</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是一類不依賴于環境模型（狀態轉移概率和獎勵函數）的强化學習算法。主要通過與環境的交互獲取數據，并根據數據進行學習和優化。</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2372" y="1351867"/>
            <a:ext cx="11602852" cy="3565667"/>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自動駕駛決策方法</a:t>
            </a:r>
            <a:r>
              <a:rPr lang="en-US" altLang="zh-CN" dirty="0"/>
              <a:t>: </a:t>
            </a:r>
            <a:r>
              <a:rPr lang="zh-CN" altLang="en-US" dirty="0"/>
              <a:t>回顾</a:t>
            </a:r>
            <a:endParaRPr lang="zh-CN" altLang="en-US" dirty="0"/>
          </a:p>
        </p:txBody>
      </p:sp>
      <p:sp>
        <p:nvSpPr>
          <p:cNvPr id="5" name="矩形: 圆角 4"/>
          <p:cNvSpPr/>
          <p:nvPr/>
        </p:nvSpPr>
        <p:spPr>
          <a:xfrm>
            <a:off x="3638550" y="1250448"/>
            <a:ext cx="4298574" cy="202139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25900" y="1905565"/>
            <a:ext cx="3848100" cy="490519"/>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rPr>
              <a:t>基於模型的方法</a:t>
            </a:r>
            <a:endParaRPr lang="zh-CN" altLang="en-US" sz="2400" b="1" dirty="0">
              <a:solidFill>
                <a:srgbClr val="0070C0"/>
              </a:solidFill>
              <a:latin typeface="黑体" panose="02010609060101010101" pitchFamily="49" charset="-122"/>
              <a:ea typeface="黑体" panose="02010609060101010101" pitchFamily="49" charset="-122"/>
            </a:endParaRPr>
          </a:p>
        </p:txBody>
      </p:sp>
      <p:sp>
        <p:nvSpPr>
          <p:cNvPr id="11" name="文本框 10"/>
          <p:cNvSpPr txBox="1"/>
          <p:nvPr/>
        </p:nvSpPr>
        <p:spPr>
          <a:xfrm>
            <a:off x="308162" y="4917534"/>
            <a:ext cx="11575675" cy="952184"/>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然而，在現實的自動駕駛場景中，</a:t>
            </a:r>
            <a:r>
              <a:rPr lang="zh-CN" altLang="en-US" sz="2400" dirty="0">
                <a:latin typeface="黑体" panose="02010609060101010101" pitchFamily="49" charset="-122"/>
                <a:ea typeface="黑体" panose="02010609060101010101" pitchFamily="49" charset="-122"/>
              </a:rPr>
              <a:t>由于行人和其他车辆的行为具有高度不确定性，所以</a:t>
            </a:r>
            <a:r>
              <a:rPr lang="zh-TW" altLang="en-US" sz="2400" dirty="0">
                <a:latin typeface="黑体" panose="02010609060101010101" pitchFamily="49" charset="-122"/>
                <a:ea typeface="黑体" panose="02010609060101010101" pitchFamily="49" charset="-122"/>
              </a:rPr>
              <a:t>往往</a:t>
            </a:r>
            <a:r>
              <a:rPr lang="zh-TW" altLang="en-US" sz="2400" dirty="0">
                <a:solidFill>
                  <a:srgbClr val="FF0000"/>
                </a:solidFill>
                <a:latin typeface="黑体" panose="02010609060101010101" pitchFamily="49" charset="-122"/>
                <a:ea typeface="黑体" panose="02010609060101010101" pitchFamily="49" charset="-122"/>
              </a:rPr>
              <a:t>無法獲得</a:t>
            </a:r>
            <a:r>
              <a:rPr lang="zh-CN" altLang="en-US" sz="2400" dirty="0">
                <a:solidFill>
                  <a:srgbClr val="FF0000"/>
                </a:solidFill>
                <a:latin typeface="黑体" panose="02010609060101010101" pitchFamily="49" charset="-122"/>
                <a:ea typeface="黑体" panose="02010609060101010101" pitchFamily="49" charset="-122"/>
              </a:rPr>
              <a:t>准确的</a:t>
            </a:r>
            <a:r>
              <a:rPr lang="zh-TW" altLang="en-US" sz="2400" dirty="0">
                <a:solidFill>
                  <a:srgbClr val="FF0000"/>
                </a:solidFill>
                <a:latin typeface="黑体" panose="02010609060101010101" pitchFamily="49" charset="-122"/>
                <a:ea typeface="黑体" panose="02010609060101010101" pitchFamily="49" charset="-122"/>
              </a:rPr>
              <a:t>環境模型</a:t>
            </a:r>
            <a:r>
              <a:rPr lang="zh-CN" altLang="en-US" sz="2400" dirty="0">
                <a:solidFill>
                  <a:srgbClr val="FF0000"/>
                </a:solidFill>
                <a:latin typeface="黑体" panose="02010609060101010101" pitchFamily="49" charset="-122"/>
                <a:ea typeface="黑体" panose="02010609060101010101" pitchFamily="49" charset="-122"/>
              </a:rPr>
              <a:t>。</a:t>
            </a:r>
            <a:endParaRPr lang="en-US" altLang="zh-TW" sz="2400" dirty="0">
              <a:solidFill>
                <a:srgbClr val="FF0000"/>
              </a:solidFill>
              <a:latin typeface="黑体" panose="02010609060101010101" pitchFamily="49" charset="-122"/>
              <a:ea typeface="黑体" panose="02010609060101010101" pitchFamily="49" charset="-122"/>
            </a:endParaRPr>
          </a:p>
        </p:txBody>
      </p:sp>
      <p:sp>
        <p:nvSpPr>
          <p:cNvPr id="15" name="思想气泡: 云 14"/>
          <p:cNvSpPr/>
          <p:nvPr/>
        </p:nvSpPr>
        <p:spPr>
          <a:xfrm>
            <a:off x="406775" y="5887473"/>
            <a:ext cx="1204914" cy="548551"/>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黑体" panose="02010609060101010101" pitchFamily="49" charset="-122"/>
                <a:ea typeface="黑体" panose="02010609060101010101" pitchFamily="49" charset="-122"/>
              </a:rPr>
              <a:t> ？</a:t>
            </a:r>
            <a:endParaRPr lang="zh-CN" altLang="en-US" sz="3600" b="1" dirty="0">
              <a:latin typeface="黑体" panose="02010609060101010101" pitchFamily="49" charset="-122"/>
              <a:ea typeface="黑体" panose="02010609060101010101" pitchFamily="49" charset="-122"/>
            </a:endParaRPr>
          </a:p>
        </p:txBody>
      </p:sp>
      <p:sp>
        <p:nvSpPr>
          <p:cNvPr id="16" name="文本框 15"/>
          <p:cNvSpPr txBox="1"/>
          <p:nvPr/>
        </p:nvSpPr>
        <p:spPr>
          <a:xfrm>
            <a:off x="1611689" y="5930915"/>
            <a:ext cx="1044696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我们可以使用</a:t>
            </a:r>
            <a:r>
              <a:rPr lang="zh-TW" altLang="en-US" sz="2400" dirty="0">
                <a:latin typeface="黑体" panose="02010609060101010101" pitchFamily="49" charset="-122"/>
                <a:ea typeface="黑体" panose="02010609060101010101" pitchFamily="49" charset="-122"/>
              </a:rPr>
              <a:t>不依賴</a:t>
            </a:r>
            <a:r>
              <a:rPr lang="zh-CN" altLang="en-US" sz="2400" dirty="0">
                <a:latin typeface="黑体" panose="02010609060101010101" pitchFamily="49" charset="-122"/>
                <a:ea typeface="黑体" panose="02010609060101010101" pitchFamily="49" charset="-122"/>
              </a:rPr>
              <a:t>環境模型的無模型强化學習方法</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目前主流方法</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p:cNvSpPr txBox="1"/>
          <p:nvPr/>
        </p:nvSpPr>
        <p:spPr>
          <a:xfrm>
            <a:off x="8453294" y="1774579"/>
            <a:ext cx="368831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已知環境狀態轉移概率和獎勵函數時可用</a:t>
            </a:r>
            <a:endParaRPr lang="zh-CN" altLang="en-US" sz="2400" dirty="0">
              <a:latin typeface="黑体" panose="02010609060101010101" pitchFamily="49" charset="-122"/>
              <a:ea typeface="黑体" panose="02010609060101010101" pitchFamily="49" charset="-122"/>
            </a:endParaRPr>
          </a:p>
        </p:txBody>
      </p:sp>
      <p:sp>
        <p:nvSpPr>
          <p:cNvPr id="22" name="箭头: 右 21"/>
          <p:cNvSpPr/>
          <p:nvPr/>
        </p:nvSpPr>
        <p:spPr>
          <a:xfrm>
            <a:off x="7821405" y="1960548"/>
            <a:ext cx="631889" cy="459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13609" y="515665"/>
            <a:ext cx="11364781" cy="487456"/>
          </a:xfrm>
        </p:spPr>
        <p:txBody>
          <a:bodyPr/>
          <a:lstStyle/>
          <a:p>
            <a:r>
              <a:rPr lang="zh-CN" altLang="en-US" dirty="0"/>
              <a:t>强化学习的训练与推理</a:t>
            </a:r>
            <a:endParaRPr lang="zh-CN" altLang="en-US" dirty="0"/>
          </a:p>
        </p:txBody>
      </p:sp>
      <p:sp>
        <p:nvSpPr>
          <p:cNvPr id="2" name="文本框 1"/>
          <p:cNvSpPr txBox="1"/>
          <p:nvPr/>
        </p:nvSpPr>
        <p:spPr>
          <a:xfrm>
            <a:off x="548905" y="1344698"/>
            <a:ext cx="5085006" cy="1077218"/>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训练</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获得策略</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通过试错，不断从环境反馈的“奖励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惩罚”中迭代、优化策略，最终得到一个最优策略的过程</a:t>
            </a:r>
            <a:r>
              <a:rPr lang="zh-CN" altLang="en-US" sz="2400" dirty="0">
                <a:latin typeface="黑体" panose="02010609060101010101" pitchFamily="49" charset="-122"/>
                <a:ea typeface="黑体" panose="02010609060101010101" pitchFamily="49" charset="-122"/>
              </a:rPr>
              <a:t>。</a:t>
            </a:r>
            <a:endParaRPr lang="zh-CN" altLang="en-US" dirty="0"/>
          </a:p>
        </p:txBody>
      </p:sp>
      <p:sp>
        <p:nvSpPr>
          <p:cNvPr id="3" name="文本框 2"/>
          <p:cNvSpPr txBox="1"/>
          <p:nvPr/>
        </p:nvSpPr>
        <p:spPr>
          <a:xfrm>
            <a:off x="6769523" y="1373785"/>
            <a:ext cx="4939451"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推理</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使用策略</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利用训练得到的最优策略直接做决策。此时不再需要根据环境反馈更新策略。</a:t>
            </a:r>
            <a:endParaRPr lang="zh-CN" altLang="en-US" sz="2000" dirty="0">
              <a:latin typeface="黑体" panose="02010609060101010101" pitchFamily="49" charset="-122"/>
              <a:ea typeface="黑体" panose="02010609060101010101" pitchFamily="49" charset="-122"/>
            </a:endParaRPr>
          </a:p>
        </p:txBody>
      </p:sp>
      <p:pic>
        <p:nvPicPr>
          <p:cNvPr id="9"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09099" y="4365475"/>
            <a:ext cx="2457191" cy="1976400"/>
          </a:xfrm>
          <a:prstGeom prst="rect">
            <a:avLst/>
          </a:prstGeom>
        </p:spPr>
      </p:pic>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76681" y="4359508"/>
            <a:ext cx="2325138" cy="1976400"/>
          </a:xfrm>
          <a:prstGeom prst="rect">
            <a:avLst/>
          </a:prstGeom>
        </p:spPr>
      </p:pic>
      <p:sp>
        <p:nvSpPr>
          <p:cNvPr id="12" name="文本框 11"/>
          <p:cNvSpPr txBox="1"/>
          <p:nvPr/>
        </p:nvSpPr>
        <p:spPr>
          <a:xfrm>
            <a:off x="3091408" y="5282714"/>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9645026" y="5280852"/>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a:off x="2046771" y="5148632"/>
            <a:ext cx="0" cy="5907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046771" y="5064513"/>
            <a:ext cx="100733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124075" y="5687139"/>
            <a:ext cx="809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3047254" y="5087814"/>
            <a:ext cx="6054" cy="68763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967730" y="5082266"/>
            <a:ext cx="623363" cy="298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9591093" y="5116389"/>
            <a:ext cx="0" cy="65518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图形 3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123" y="2421915"/>
            <a:ext cx="4133635" cy="1859441"/>
          </a:xfrm>
          <a:prstGeom prst="rect">
            <a:avLst/>
          </a:prstGeom>
        </p:spPr>
      </p:pic>
      <p:pic>
        <p:nvPicPr>
          <p:cNvPr id="50" name="图形 4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0919" y="2452509"/>
            <a:ext cx="4496660" cy="1362813"/>
          </a:xfrm>
          <a:prstGeom prst="rect">
            <a:avLst/>
          </a:prstGeom>
        </p:spPr>
      </p:pic>
      <p:sp>
        <p:nvSpPr>
          <p:cNvPr id="51" name="矩形: 圆角 50"/>
          <p:cNvSpPr/>
          <p:nvPr/>
        </p:nvSpPr>
        <p:spPr>
          <a:xfrm>
            <a:off x="142875" y="1244531"/>
            <a:ext cx="5874681" cy="5235912"/>
          </a:xfrm>
          <a:prstGeom prst="roundRect">
            <a:avLst/>
          </a:prstGeom>
          <a:noFill/>
          <a:ln w="635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圆角 51"/>
          <p:cNvSpPr/>
          <p:nvPr/>
        </p:nvSpPr>
        <p:spPr>
          <a:xfrm>
            <a:off x="6308499" y="1244531"/>
            <a:ext cx="5754000" cy="5235912"/>
          </a:xfrm>
          <a:prstGeom prst="roundRect">
            <a:avLst/>
          </a:prstGeom>
          <a:noFill/>
          <a:ln w="635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黎请虐</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03911" y="2213353"/>
            <a:ext cx="8158251" cy="926761"/>
          </a:xfrm>
          <a:prstGeom prst="rect">
            <a:avLst/>
          </a:prstGeom>
        </p:spPr>
      </p:pic>
      <p:pic>
        <p:nvPicPr>
          <p:cNvPr id="11" name="图片 10" descr="形状&#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5791" y="4353009"/>
            <a:ext cx="4124325" cy="1200329"/>
          </a:xfrm>
          <a:prstGeom prst="rect">
            <a:avLst/>
          </a:prstGeom>
        </p:spPr>
      </p:pic>
      <p:sp>
        <p:nvSpPr>
          <p:cNvPr id="18" name="文本框 17"/>
          <p:cNvSpPr txBox="1"/>
          <p:nvPr/>
        </p:nvSpPr>
        <p:spPr>
          <a:xfrm>
            <a:off x="6677691" y="4871551"/>
            <a:ext cx="3662710"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采樣</a:t>
            </a:r>
            <a:r>
              <a:rPr lang="en-US" altLang="zh-CN" sz="2400" dirty="0">
                <a:solidFill>
                  <a:srgbClr val="FF0000"/>
                </a:solidFill>
                <a:latin typeface="黑体" panose="02010609060101010101" pitchFamily="49" charset="-122"/>
                <a:ea typeface="黑体" panose="02010609060101010101" pitchFamily="49" charset="-122"/>
              </a:rPr>
              <a:t>episodes</a:t>
            </a:r>
            <a:r>
              <a:rPr lang="zh-CN" altLang="en-US" sz="2400" dirty="0">
                <a:solidFill>
                  <a:srgbClr val="FF0000"/>
                </a:solidFill>
                <a:latin typeface="黑体" panose="02010609060101010101" pitchFamily="49" charset="-122"/>
                <a:ea typeface="黑体" panose="02010609060101010101" pitchFamily="49" charset="-122"/>
              </a:rPr>
              <a:t>的平均回報</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3" name="箭头: 下 12"/>
          <p:cNvSpPr/>
          <p:nvPr/>
        </p:nvSpPr>
        <p:spPr>
          <a:xfrm rot="10800000">
            <a:off x="5096676" y="3225935"/>
            <a:ext cx="662558" cy="926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6774" y="1166020"/>
            <a:ext cx="109525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假設我們在玩游戲，我們想知道每個動作的價值是多少，并利用它來做決策。</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回顧動作值函數的定義：</a:t>
            </a:r>
            <a:endParaRPr lang="zh-CN" altLang="en-US" sz="2400" dirty="0">
              <a:latin typeface="黑体" panose="02010609060101010101" pitchFamily="49" charset="-122"/>
              <a:ea typeface="黑体" panose="02010609060101010101" pitchFamily="49" charset="-122"/>
            </a:endParaRPr>
          </a:p>
        </p:txBody>
      </p:sp>
      <p:sp>
        <p:nvSpPr>
          <p:cNvPr id="17" name="文本框 16"/>
          <p:cNvSpPr txBox="1"/>
          <p:nvPr/>
        </p:nvSpPr>
        <p:spPr>
          <a:xfrm>
            <a:off x="5852955" y="3409471"/>
            <a:ext cx="1009758" cy="584775"/>
          </a:xfrm>
          <a:prstGeom prst="rect">
            <a:avLst/>
          </a:prstGeom>
          <a:noFill/>
        </p:spPr>
        <p:txBody>
          <a:bodyPr wrap="square" rtlCol="0">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近似</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406774" y="5553338"/>
            <a:ext cx="11651877" cy="461665"/>
          </a:xfrm>
          <a:prstGeom prst="rect">
            <a:avLst/>
          </a:prstGeom>
          <a:noFill/>
        </p:spPr>
        <p:txBody>
          <a:bodyPr wrap="square" rtlCol="0">
            <a:spAutoFit/>
          </a:bodyPr>
          <a:lstStyle/>
          <a:p>
            <a:r>
              <a:rPr lang="zh-CN" altLang="en-US" sz="2400" dirty="0">
                <a:solidFill>
                  <a:srgbClr val="0033CC"/>
                </a:solidFill>
                <a:latin typeface="黑体" panose="02010609060101010101" pitchFamily="49" charset="-122"/>
                <a:ea typeface="黑体" panose="02010609060101010101" pitchFamily="49" charset="-122"/>
              </a:rPr>
              <a:t>核心思想</a:t>
            </a:r>
            <a:r>
              <a:rPr lang="en-US" altLang="zh-CN" sz="2400" dirty="0">
                <a:solidFill>
                  <a:srgbClr val="0033CC"/>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儅</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足夠大時，采樣完整</a:t>
            </a:r>
            <a:r>
              <a:rPr lang="en-US" altLang="zh-CN" sz="2400" dirty="0">
                <a:latin typeface="黑体" panose="02010609060101010101" pitchFamily="49" charset="-122"/>
                <a:ea typeface="黑体" panose="02010609060101010101" pitchFamily="49" charset="-122"/>
              </a:rPr>
              <a:t>episode</a:t>
            </a:r>
            <a:r>
              <a:rPr lang="zh-CN" altLang="en-US" sz="2400" dirty="0">
                <a:latin typeface="黑体" panose="02010609060101010101" pitchFamily="49" charset="-122"/>
                <a:ea typeface="黑体" panose="02010609060101010101" pitchFamily="49" charset="-122"/>
              </a:rPr>
              <a:t>獲得的回報均值就能代表真實的動作價值</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4" y="556761"/>
            <a:ext cx="11364781" cy="487456"/>
          </a:xfrm>
        </p:spPr>
        <p:txBody>
          <a:bodyPr/>
          <a:lstStyle/>
          <a:p>
            <a:r>
              <a:rPr lang="zh-CN" altLang="en-US" dirty="0"/>
              <a:t>基於蒙特卡洛的强化學習 </a:t>
            </a:r>
            <a:r>
              <a:rPr lang="en-US" altLang="zh-CN" dirty="0"/>
              <a:t>vs </a:t>
            </a:r>
            <a:r>
              <a:rPr lang="zh-CN" altLang="en-US" dirty="0"/>
              <a:t>蒙特卡洛樹搜索 </a:t>
            </a:r>
            <a:endParaRPr lang="zh-CN" altLang="en-US" dirty="0"/>
          </a:p>
        </p:txBody>
      </p:sp>
      <p:sp>
        <p:nvSpPr>
          <p:cNvPr id="3" name="文本框 2"/>
          <p:cNvSpPr txBox="1"/>
          <p:nvPr/>
        </p:nvSpPr>
        <p:spPr>
          <a:xfrm>
            <a:off x="406774" y="1178351"/>
            <a:ext cx="11706669" cy="1938992"/>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相同點</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兩者都</a:t>
            </a:r>
            <a:r>
              <a:rPr lang="zh-CN" altLang="en-US" sz="2400" dirty="0">
                <a:latin typeface="黑体" panose="02010609060101010101" pitchFamily="49" charset="-122"/>
                <a:ea typeface="黑体" panose="02010609060101010101" pitchFamily="49" charset="-122"/>
              </a:rPr>
              <a:t>是基於蒙特卡洛方法中</a:t>
            </a:r>
            <a:r>
              <a:rPr lang="zh-TW" altLang="en-US" sz="2400" dirty="0">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抽樣的</a:t>
            </a:r>
            <a:r>
              <a:rPr lang="zh-TW" altLang="en-US" sz="2400" dirty="0">
                <a:latin typeface="黑体" panose="02010609060101010101" pitchFamily="49" charset="-122"/>
                <a:ea typeface="黑体" panose="02010609060101010101" pitchFamily="49" charset="-122"/>
              </a:rPr>
              <a:t>思想</a:t>
            </a:r>
            <a:r>
              <a:rPr lang="zh-CN" altLang="en-US" sz="2400" dirty="0">
                <a:latin typeface="黑体" panose="02010609060101010101" pitchFamily="49" charset="-122"/>
                <a:ea typeface="黑体" panose="02010609060101010101" pitchFamily="49" charset="-122"/>
              </a:rPr>
              <a:t>，利用樣本平均值近似估計每個狀態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動作對的</a:t>
            </a:r>
            <a:r>
              <a:rPr lang="zh-TW" altLang="en-US" sz="2400" dirty="0">
                <a:latin typeface="黑体" panose="02010609060101010101" pitchFamily="49" charset="-122"/>
                <a:ea typeface="黑体" panose="02010609060101010101" pitchFamily="49" charset="-122"/>
              </a:rPr>
              <a:t>期望回報</a:t>
            </a:r>
            <a:r>
              <a:rPr lang="en-US" altLang="zh-TW"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由“大數定律”保證</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TW" sz="2400" dirty="0">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不同點</a:t>
            </a:r>
            <a:r>
              <a:rPr lang="zh-CN" altLang="en-US" sz="2400" dirty="0">
                <a:latin typeface="黑体" panose="02010609060101010101" pitchFamily="49" charset="-122"/>
                <a:ea typeface="黑体" panose="02010609060101010101" pitchFamily="49" charset="-122"/>
              </a:rPr>
              <a:t>：</a:t>
            </a:r>
            <a:endParaRPr lang="en-US" altLang="zh-TW" sz="2400"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509048" y="3248548"/>
          <a:ext cx="11262507" cy="3017520"/>
        </p:xfrm>
        <a:graphic>
          <a:graphicData uri="http://schemas.openxmlformats.org/drawingml/2006/table">
            <a:tbl>
              <a:tblPr firstRow="1" bandRow="1">
                <a:tableStyleId>{5C22544A-7EE6-4342-B048-85BDC9FD1C3A}</a:tableStyleId>
              </a:tblPr>
              <a:tblGrid>
                <a:gridCol w="3754169"/>
                <a:gridCol w="3754169"/>
                <a:gridCol w="3754169"/>
              </a:tblGrid>
              <a:tr h="370840">
                <a:tc>
                  <a:txBody>
                    <a:bodyPr/>
                    <a:lstStyle/>
                    <a:p>
                      <a:endParaRPr lang="zh-CN" altLang="en-US" dirty="0"/>
                    </a:p>
                  </a:txBody>
                  <a:tcPr/>
                </a:tc>
                <a:tc>
                  <a:txBody>
                    <a:bodyPr/>
                    <a:lstStyle/>
                    <a:p>
                      <a:pPr algn="ctr"/>
                      <a:r>
                        <a:rPr lang="zh-CN" altLang="en-US" sz="2400" dirty="0"/>
                        <a:t>基於蒙特卡洛的强化學習</a:t>
                      </a:r>
                      <a:endParaRPr lang="zh-CN" altLang="en-US" sz="2400" dirty="0"/>
                    </a:p>
                  </a:txBody>
                  <a:tcPr/>
                </a:tc>
                <a:tc>
                  <a:txBody>
                    <a:bodyPr/>
                    <a:lstStyle/>
                    <a:p>
                      <a:pPr algn="ctr"/>
                      <a:r>
                        <a:rPr lang="zh-CN" altLang="en-US" sz="2400" dirty="0"/>
                        <a:t>蒙特卡洛樹搜索</a:t>
                      </a:r>
                      <a:endParaRPr lang="zh-CN" altLang="en-US" sz="2400" dirty="0"/>
                    </a:p>
                  </a:txBody>
                  <a:tcPr/>
                </a:tc>
              </a:tr>
              <a:tr h="370840">
                <a:tc>
                  <a:txBody>
                    <a:bodyPr/>
                    <a:lstStyle/>
                    <a:p>
                      <a:pPr algn="ctr"/>
                      <a:r>
                        <a:rPr lang="zh-CN" altLang="en-US" sz="2400" b="1" dirty="0">
                          <a:latin typeface="黑体" panose="02010609060101010101" pitchFamily="49" charset="-122"/>
                          <a:ea typeface="黑体" panose="02010609060101010101" pitchFamily="49" charset="-122"/>
                        </a:rPr>
                        <a:t>方法類別</a:t>
                      </a:r>
                      <a:endParaRPr lang="zh-CN" altLang="en-US" sz="2400" b="1"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强化學習</a:t>
                      </a:r>
                      <a:r>
                        <a:rPr lang="zh-CN"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啓發式搜索</a:t>
                      </a:r>
                      <a:r>
                        <a:rPr lang="zh-TW"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tr>
              <a:tr h="432577">
                <a:tc>
                  <a:txBody>
                    <a:bodyPr/>
                    <a:lstStyle/>
                    <a:p>
                      <a:pPr algn="ctr"/>
                      <a:r>
                        <a:rPr lang="zh-CN" altLang="en-US" sz="2400" b="1" dirty="0">
                          <a:latin typeface="黑体" panose="02010609060101010101" pitchFamily="49" charset="-122"/>
                          <a:ea typeface="黑体" panose="02010609060101010101" pitchFamily="49" charset="-122"/>
                        </a:rPr>
                        <a:t>是否需要模型</a:t>
                      </a:r>
                      <a:endParaRPr lang="zh-CN" altLang="en-US" sz="2400" b="1"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不需要</a:t>
                      </a:r>
                      <a:r>
                        <a:rPr lang="zh-CN" altLang="en-US" sz="2400" b="0" dirty="0">
                          <a:latin typeface="黑体" panose="02010609060101010101" pitchFamily="49" charset="-122"/>
                          <a:ea typeface="黑体" panose="02010609060101010101" pitchFamily="49" charset="-122"/>
                        </a:rPr>
                        <a:t>環境模型，只依賴環境真實反饋</a:t>
                      </a:r>
                      <a:endParaRPr lang="zh-CN" altLang="en-US" sz="2400" b="0"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需要</a:t>
                      </a:r>
                      <a:r>
                        <a:rPr lang="zh-CN" altLang="en-US" sz="2400" b="0" dirty="0">
                          <a:latin typeface="黑体" panose="02010609060101010101" pitchFamily="49" charset="-122"/>
                          <a:ea typeface="黑体" panose="02010609060101010101" pitchFamily="49" charset="-122"/>
                        </a:rPr>
                        <a:t>環境模型</a:t>
                      </a:r>
                      <a:r>
                        <a:rPr lang="en-US" altLang="zh-CN" sz="2400" b="0" dirty="0">
                          <a:latin typeface="黑体" panose="02010609060101010101" pitchFamily="49" charset="-122"/>
                          <a:ea typeface="黑体" panose="02010609060101010101" pitchFamily="49" charset="-122"/>
                        </a:rPr>
                        <a:t>(</a:t>
                      </a:r>
                      <a:r>
                        <a:rPr lang="zh-TW" altLang="en-US" sz="2400" b="0" dirty="0">
                          <a:latin typeface="黑体" panose="02010609060101010101" pitchFamily="49" charset="-122"/>
                          <a:ea typeface="黑体" panose="02010609060101010101" pitchFamily="49" charset="-122"/>
                        </a:rPr>
                        <a:t>可模擬未來</a:t>
                      </a:r>
                      <a:r>
                        <a:rPr lang="zh-CN" altLang="en-US" sz="2400" b="0" dirty="0">
                          <a:latin typeface="黑体" panose="02010609060101010101" pitchFamily="49" charset="-122"/>
                          <a:ea typeface="黑体" panose="02010609060101010101" pitchFamily="49" charset="-122"/>
                        </a:rPr>
                        <a:t>多步</a:t>
                      </a:r>
                      <a:r>
                        <a:rPr lang="zh-TW" altLang="en-US" sz="2400" b="0" dirty="0">
                          <a:latin typeface="黑体" panose="02010609060101010101" pitchFamily="49" charset="-122"/>
                          <a:ea typeface="黑体" panose="02010609060101010101" pitchFamily="49" charset="-122"/>
                        </a:rPr>
                        <a:t>狀態轉移</a:t>
                      </a:r>
                      <a:r>
                        <a:rPr lang="en-US" altLang="zh-CN" sz="2400" b="0" dirty="0">
                          <a:latin typeface="黑体" panose="02010609060101010101" pitchFamily="49" charset="-122"/>
                          <a:ea typeface="黑体" panose="02010609060101010101" pitchFamily="49" charset="-122"/>
                        </a:rPr>
                        <a:t>)</a:t>
                      </a:r>
                      <a:endParaRPr lang="zh-CN" altLang="en-US" sz="2400" b="0" dirty="0">
                        <a:latin typeface="黑体" panose="02010609060101010101" pitchFamily="49" charset="-122"/>
                        <a:ea typeface="黑体" panose="02010609060101010101" pitchFamily="49" charset="-122"/>
                      </a:endParaRPr>
                    </a:p>
                  </a:txBody>
                  <a:tcPr/>
                </a:tc>
              </a:tr>
              <a:tr h="0">
                <a:tc>
                  <a:txBody>
                    <a:bodyPr/>
                    <a:lstStyle/>
                    <a:p>
                      <a:pPr algn="ctr"/>
                      <a:r>
                        <a:rPr lang="zh-CN" altLang="en-US" sz="2400" b="1" dirty="0">
                          <a:latin typeface="黑体" panose="02010609060101010101" pitchFamily="49" charset="-122"/>
                          <a:ea typeface="黑体" panose="02010609060101010101" pitchFamily="49" charset="-122"/>
                        </a:rPr>
                        <a:t>目標</a:t>
                      </a:r>
                      <a:endParaRPr lang="zh-CN" altLang="en-US" sz="2400" b="1" dirty="0">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通過樣本估計</a:t>
                      </a:r>
                      <a:r>
                        <a:rPr lang="zh-CN" altLang="en-US" sz="2400" b="0" dirty="0">
                          <a:solidFill>
                            <a:srgbClr val="FF0000"/>
                          </a:solidFill>
                          <a:latin typeface="黑体" panose="02010609060101010101" pitchFamily="49" charset="-122"/>
                          <a:ea typeface="黑体" panose="02010609060101010101" pitchFamily="49" charset="-122"/>
                        </a:rPr>
                        <a:t>價值函數</a:t>
                      </a:r>
                      <a:r>
                        <a:rPr lang="zh-CN" altLang="en-US" sz="2400" b="0" dirty="0">
                          <a:latin typeface="黑体" panose="02010609060101010101" pitchFamily="49" charset="-122"/>
                          <a:ea typeface="黑体" panose="02010609060101010101" pitchFamily="49" charset="-122"/>
                        </a:rPr>
                        <a:t>，學習整體</a:t>
                      </a:r>
                      <a:r>
                        <a:rPr lang="zh-CN" altLang="en-US" sz="2400" b="0" dirty="0">
                          <a:solidFill>
                            <a:srgbClr val="FF0000"/>
                          </a:solidFill>
                          <a:latin typeface="黑体" panose="02010609060101010101" pitchFamily="49" charset="-122"/>
                          <a:ea typeface="黑体" panose="02010609060101010101" pitchFamily="49" charset="-122"/>
                        </a:rPr>
                        <a:t>策略</a:t>
                      </a:r>
                      <a:endParaRPr lang="zh-CN" altLang="en-US" sz="2400" b="0" dirty="0">
                        <a:solidFill>
                          <a:srgbClr val="FF0000"/>
                        </a:solidFill>
                        <a:latin typeface="黑体" panose="02010609060101010101" pitchFamily="49" charset="-122"/>
                        <a:ea typeface="黑体" panose="02010609060101010101" pitchFamily="49"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通過模擬</a:t>
                      </a:r>
                      <a:r>
                        <a:rPr lang="zh-CN" altLang="en-US" sz="2400" b="0" dirty="0">
                          <a:solidFill>
                            <a:srgbClr val="FF0000"/>
                          </a:solidFill>
                          <a:latin typeface="黑体" panose="02010609060101010101" pitchFamily="49" charset="-122"/>
                          <a:ea typeface="黑体" panose="02010609060101010101" pitchFamily="49" charset="-122"/>
                        </a:rPr>
                        <a:t>搜索樹</a:t>
                      </a:r>
                      <a:r>
                        <a:rPr lang="zh-CN" altLang="en-US" sz="2400" b="0" dirty="0">
                          <a:latin typeface="黑体" panose="02010609060101010101" pitchFamily="49" charset="-122"/>
                          <a:ea typeface="黑体" panose="02010609060101010101" pitchFamily="49" charset="-122"/>
                        </a:rPr>
                        <a:t>選擇當前最優</a:t>
                      </a:r>
                      <a:r>
                        <a:rPr lang="zh-CN" altLang="en-US" sz="2400" b="0" dirty="0">
                          <a:solidFill>
                            <a:srgbClr val="FF0000"/>
                          </a:solidFill>
                          <a:latin typeface="黑体" panose="02010609060101010101" pitchFamily="49" charset="-122"/>
                          <a:ea typeface="黑体" panose="02010609060101010101" pitchFamily="49" charset="-122"/>
                        </a:rPr>
                        <a:t>動作</a:t>
                      </a:r>
                      <a:endParaRPr lang="zh-CN" altLang="en-US" sz="2400" b="0" dirty="0">
                        <a:solidFill>
                          <a:srgbClr val="FF0000"/>
                        </a:solidFill>
                        <a:latin typeface="黑体" panose="02010609060101010101" pitchFamily="49" charset="-122"/>
                        <a:ea typeface="黑体" panose="02010609060101010101" pitchFamily="49" charset="-122"/>
                      </a:endParaRPr>
                    </a:p>
                  </a:txBody>
                  <a:tcPr/>
                </a:tc>
              </a:tr>
              <a:tr h="370840">
                <a:tc>
                  <a:txBody>
                    <a:bodyPr/>
                    <a:lstStyle/>
                    <a:p>
                      <a:pPr algn="ctr"/>
                      <a:r>
                        <a:rPr lang="zh-CN" altLang="en-US" sz="2400" b="1" dirty="0">
                          <a:latin typeface="黑体" panose="02010609060101010101" pitchFamily="49" charset="-122"/>
                          <a:ea typeface="黑体" panose="02010609060101010101" pitchFamily="49" charset="-122"/>
                        </a:rPr>
                        <a:t>何時應用</a:t>
                      </a:r>
                      <a:endParaRPr lang="zh-CN" altLang="en-US" sz="2400" b="1"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決策前</a:t>
                      </a:r>
                      <a:r>
                        <a:rPr lang="zh-CN" altLang="en-US" sz="2400" b="0" dirty="0">
                          <a:latin typeface="黑体" panose="02010609060101010101" pitchFamily="49" charset="-122"/>
                          <a:ea typeface="黑体" panose="02010609060101010101" pitchFamily="49" charset="-122"/>
                        </a:rPr>
                        <a:t>學習策略</a:t>
                      </a:r>
                      <a:endParaRPr lang="zh-CN" altLang="en-US" sz="2400" b="0" dirty="0">
                        <a:latin typeface="黑体" panose="02010609060101010101" pitchFamily="49" charset="-122"/>
                        <a:ea typeface="黑体" panose="02010609060101010101" pitchFamily="49" charset="-122"/>
                      </a:endParaRP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決策時</a:t>
                      </a:r>
                      <a:r>
                        <a:rPr lang="zh-CN" altLang="en-US" sz="2400" b="0" dirty="0">
                          <a:solidFill>
                            <a:schemeClr val="tx1"/>
                          </a:solidFill>
                          <a:latin typeface="黑体" panose="02010609060101010101" pitchFamily="49" charset="-122"/>
                          <a:ea typeface="黑体" panose="02010609060101010101" pitchFamily="49" charset="-122"/>
                        </a:rPr>
                        <a:t>即時</a:t>
                      </a:r>
                      <a:r>
                        <a:rPr lang="zh-CN" altLang="en-US" sz="2400" b="0" dirty="0">
                          <a:latin typeface="黑体" panose="02010609060101010101" pitchFamily="49" charset="-122"/>
                          <a:ea typeface="黑体" panose="02010609060101010101" pitchFamily="49" charset="-122"/>
                        </a:rPr>
                        <a:t>規劃</a:t>
                      </a:r>
                      <a:endParaRPr lang="zh-CN" altLang="en-US" sz="2400" b="0" dirty="0">
                        <a:latin typeface="黑体" panose="02010609060101010101" pitchFamily="49" charset="-122"/>
                        <a:ea typeface="黑体" panose="02010609060101010101" pitchFamily="49" charset="-122"/>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endParaRPr lang="zh-CN" altLang="en-US" dirty="0"/>
          </a:p>
        </p:txBody>
      </p:sp>
      <p:sp>
        <p:nvSpPr>
          <p:cNvPr id="24" name="文本框 23"/>
          <p:cNvSpPr txBox="1"/>
          <p:nvPr/>
        </p:nvSpPr>
        <p:spPr>
          <a:xfrm>
            <a:off x="406774" y="1091822"/>
            <a:ext cx="11697241" cy="464550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例：智能体打很多回合游戲，每個回合遇到相同的情景都用相同的動作，發現這些回合大部分都以“輸”或者“贏”告終，那智能体就大致可以评估在每個特定情境下采取這個動作的回報情況了。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054" name="Picture 6" descr="王者荣耀：中低段位随意摆烂的玩家，这种互坑游戏，是你想要的？_队友_胜率_方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838" y="2677685"/>
            <a:ext cx="5675556" cy="25251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6735347" y="2571700"/>
            <a:ext cx="4960794" cy="2525168"/>
          </a:xfrm>
          <a:prstGeom prst="rect">
            <a:avLst/>
          </a:prstGeom>
        </p:spPr>
      </p:pic>
      <p:sp>
        <p:nvSpPr>
          <p:cNvPr id="3" name="文本框 2"/>
          <p:cNvSpPr txBox="1"/>
          <p:nvPr/>
        </p:nvSpPr>
        <p:spPr>
          <a:xfrm>
            <a:off x="406774" y="5308837"/>
            <a:ext cx="11697240" cy="952184"/>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爲什麽是無模型？</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動作的價值是智能体從過去玩游戲的經驗當中了解的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而不是模型得出的。</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96763"/>
            <a:ext cx="11617138" cy="1854378"/>
          </a:xfrm>
        </p:spPr>
        <p:txBody>
          <a:bodyPr/>
          <a:lstStyle/>
          <a:p>
            <a:pPr>
              <a:lnSpc>
                <a:spcPct val="125000"/>
              </a:lnSpc>
              <a:spcAft>
                <a:spcPts val="0"/>
              </a:spcAft>
            </a:pPr>
            <a:r>
              <a:rPr lang="zh-CN" altLang="en-US" sz="2400" dirty="0"/>
              <a:t>蒙特卡洛方法需要完整玩完一局游戏，才能估计某个情境下动作的价值</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marL="0" indent="0">
              <a:lnSpc>
                <a:spcPct val="125000"/>
              </a:lnSpc>
              <a:spcAft>
                <a:spcPts val="0"/>
              </a:spcAft>
              <a:buNone/>
            </a:pPr>
            <a:r>
              <a:rPr lang="zh-CN" altLang="en-US" sz="2400" dirty="0">
                <a:latin typeface="黑体" panose="02010609060101010101" pitchFamily="49" charset="-122"/>
              </a:rPr>
              <a:t>那是否存在方法</a:t>
            </a:r>
            <a:r>
              <a:rPr lang="en-US" altLang="zh-CN" sz="2400" dirty="0">
                <a:latin typeface="黑体" panose="02010609060101010101" pitchFamily="49" charset="-122"/>
              </a:rPr>
              <a:t>?</a:t>
            </a:r>
            <a:r>
              <a:rPr lang="zh-CN" altLang="en-US" sz="2400" dirty="0">
                <a:latin typeface="黑体" panose="02010609060101010101" pitchFamily="49" charset="-122"/>
              </a:rPr>
              <a:t> 让智能体仍然从过去玩游戏的经历中学习动作的价值，但不需要玩完一整局游戏。而是</a:t>
            </a:r>
            <a:r>
              <a:rPr lang="zh-CN" altLang="en-US" sz="2400" dirty="0"/>
              <a:t>只用执行一个动作后的反馈，就能大致估计它在当前情境下的回报。</a:t>
            </a:r>
            <a:endParaRPr lang="en-US" altLang="zh-CN" dirty="0"/>
          </a:p>
          <a:p>
            <a:pPr marL="0" indent="0">
              <a:buNone/>
            </a:pPr>
            <a:endParaRPr lang="en-US" altLang="zh-CN" dirty="0"/>
          </a:p>
        </p:txBody>
      </p:sp>
      <p:sp>
        <p:nvSpPr>
          <p:cNvPr id="7" name="内容占位符 6"/>
          <p:cNvSpPr>
            <a:spLocks noGrp="1"/>
          </p:cNvSpPr>
          <p:nvPr>
            <p:ph idx="13"/>
          </p:nvPr>
        </p:nvSpPr>
        <p:spPr>
          <a:xfrm>
            <a:off x="406775" y="554459"/>
            <a:ext cx="11364781" cy="487456"/>
          </a:xfrm>
        </p:spPr>
        <p:txBody>
          <a:bodyPr/>
          <a:lstStyle/>
          <a:p>
            <a:r>
              <a:rPr lang="zh-CN" altLang="en-US" dirty="0"/>
              <a:t>無模型强化學習</a:t>
            </a:r>
            <a:r>
              <a:rPr lang="en-US" altLang="zh-CN" dirty="0"/>
              <a:t>: </a:t>
            </a:r>
            <a:r>
              <a:rPr lang="zh-CN" altLang="en-US" dirty="0"/>
              <a:t>時序差分方法</a:t>
            </a:r>
            <a:endParaRPr lang="zh-CN" altLang="en-US" dirty="0"/>
          </a:p>
        </p:txBody>
      </p:sp>
      <p:sp>
        <p:nvSpPr>
          <p:cNvPr id="9" name="文本框 8"/>
          <p:cNvSpPr txBox="1"/>
          <p:nvPr/>
        </p:nvSpPr>
        <p:spPr>
          <a:xfrm>
            <a:off x="406775" y="3301043"/>
            <a:ext cx="11537575" cy="3139321"/>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時序差分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(temporal−difference)</a:t>
            </a:r>
            <a:r>
              <a:rPr lang="zh-CN" altLang="en-US" sz="2400" dirty="0">
                <a:latin typeface="黑体" panose="02010609060101010101" pitchFamily="49" charset="-122"/>
                <a:ea typeface="黑体" panose="02010609060101010101" pitchFamily="49" charset="-122"/>
              </a:rPr>
              <a:t>方法又稱</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是一种用来估计一个策略的价值函数的方法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結合了蒙特卡洛方法和動態規劃的思想。</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AutoNum type="arabicParenBoth"/>
            </a:pPr>
            <a:r>
              <a:rPr lang="zh-CN" altLang="en-US" sz="2400" dirty="0">
                <a:latin typeface="黑体" panose="02010609060101010101" pitchFamily="49" charset="-122"/>
                <a:ea typeface="黑体" panose="02010609060101010101" pitchFamily="49" charset="-122"/>
              </a:rPr>
              <a:t>它可以像蒙特卡洛方法那樣直接從原始經驗中學習，而不需要知道環境模型。</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Tx/>
              <a:buAutoNum type="arabicParenBoth"/>
            </a:pPr>
            <a:r>
              <a:rPr lang="zh-CN" altLang="en-US" sz="2400" dirty="0">
                <a:latin typeface="黑体" panose="02010609060101010101" pitchFamily="49" charset="-122"/>
                <a:ea typeface="黑体" panose="02010609060101010101" pitchFamily="49" charset="-122"/>
              </a:rPr>
              <a:t>也像動態規劃方法那樣根據已學習到的價值函數的估計進行當前估計的更新 </a:t>
            </a:r>
            <a:r>
              <a:rPr lang="en-US" altLang="zh-CN" sz="2400" dirty="0">
                <a:latin typeface="黑体" panose="02010609060101010101" pitchFamily="49" charset="-122"/>
                <a:ea typeface="黑体" panose="02010609060101010101" pitchFamily="49" charset="-122"/>
              </a:rPr>
              <a:t>(bootstrap)</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学习通常指的是强化學習算法的一個大類，如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Sarsa</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等</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無模型强化學習</a:t>
            </a:r>
            <a:r>
              <a:rPr lang="en-US" altLang="zh-CN" dirty="0"/>
              <a:t>: </a:t>
            </a:r>
            <a:r>
              <a:rPr lang="zh-CN" altLang="en-US" dirty="0"/>
              <a:t>時序差分方法</a:t>
            </a:r>
            <a:endParaRPr lang="zh-CN" altLang="en-US" dirty="0"/>
          </a:p>
        </p:txBody>
      </p:sp>
      <p:pic>
        <p:nvPicPr>
          <p:cNvPr id="11" name="图片 10"/>
          <p:cNvPicPr>
            <a:picLocks noChangeAspect="1"/>
          </p:cNvPicPr>
          <p:nvPr/>
        </p:nvPicPr>
        <p:blipFill>
          <a:blip r:embed="rId1"/>
          <a:stretch>
            <a:fillRect/>
          </a:stretch>
        </p:blipFill>
        <p:spPr>
          <a:xfrm>
            <a:off x="704851" y="4042588"/>
            <a:ext cx="4255988" cy="2091225"/>
          </a:xfrm>
          <a:prstGeom prst="rect">
            <a:avLst/>
          </a:prstGeom>
        </p:spPr>
      </p:pic>
      <p:pic>
        <p:nvPicPr>
          <p:cNvPr id="4" name="图片 3"/>
          <p:cNvPicPr>
            <a:picLocks noChangeAspect="1"/>
          </p:cNvPicPr>
          <p:nvPr/>
        </p:nvPicPr>
        <p:blipFill>
          <a:blip r:embed="rId2"/>
          <a:stretch>
            <a:fillRect/>
          </a:stretch>
        </p:blipFill>
        <p:spPr>
          <a:xfrm>
            <a:off x="6429403" y="3919040"/>
            <a:ext cx="4676748" cy="2172056"/>
          </a:xfrm>
          <a:prstGeom prst="rect">
            <a:avLst/>
          </a:prstGeom>
        </p:spPr>
      </p:pic>
      <p:sp>
        <p:nvSpPr>
          <p:cNvPr id="5" name="文本框 4"/>
          <p:cNvSpPr txBox="1"/>
          <p:nvPr/>
        </p:nvSpPr>
        <p:spPr>
          <a:xfrm>
            <a:off x="406774" y="1585219"/>
            <a:ext cx="117852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假設我們沒等一個游戲回合結束，在玩游戲的過程中已經獲得了一些样本，</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rPr>
              <a:t>                             ，那我们就可以利用这些样本来估计当前状态的价值，从而评估当前策略的好坏。</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399" y="2116186"/>
            <a:ext cx="4410101" cy="406521"/>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4562" y="3010106"/>
            <a:ext cx="7597588" cy="461665"/>
          </a:xfrm>
          <a:prstGeom prst="rect">
            <a:avLst/>
          </a:prstGeom>
        </p:spPr>
      </p:pic>
      <p:sp>
        <p:nvSpPr>
          <p:cNvPr id="24" name="文本框 23"/>
          <p:cNvSpPr txBox="1"/>
          <p:nvPr/>
        </p:nvSpPr>
        <p:spPr>
          <a:xfrm>
            <a:off x="406774" y="1183411"/>
            <a:ext cx="631787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以最經典的估計狀態價值的</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算法爲例</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32" name="文本框 31"/>
          <p:cNvSpPr txBox="1"/>
          <p:nvPr/>
        </p:nvSpPr>
        <p:spPr>
          <a:xfrm>
            <a:off x="3467532" y="3457684"/>
            <a:ext cx="1139652" cy="369332"/>
          </a:xfrm>
          <a:prstGeom prst="rect">
            <a:avLst/>
          </a:prstGeom>
          <a:noFill/>
        </p:spPr>
        <p:txBody>
          <a:bodyPr wrap="square" rtlCol="0">
            <a:spAutoFit/>
          </a:bodyPr>
          <a:lstStyle/>
          <a:p>
            <a:r>
              <a:rPr lang="zh-CN" altLang="en-US" dirty="0">
                <a:solidFill>
                  <a:srgbClr val="FF0000"/>
                </a:solidFill>
              </a:rPr>
              <a:t>当前估计</a:t>
            </a:r>
            <a:endParaRPr lang="zh-CN" altLang="en-US" dirty="0">
              <a:solidFill>
                <a:srgbClr val="FF0000"/>
              </a:solidFill>
            </a:endParaRPr>
          </a:p>
        </p:txBody>
      </p:sp>
      <p:sp>
        <p:nvSpPr>
          <p:cNvPr id="33" name="文本框 32"/>
          <p:cNvSpPr txBox="1"/>
          <p:nvPr/>
        </p:nvSpPr>
        <p:spPr>
          <a:xfrm>
            <a:off x="2159219" y="3473906"/>
            <a:ext cx="885555" cy="369332"/>
          </a:xfrm>
          <a:prstGeom prst="rect">
            <a:avLst/>
          </a:prstGeom>
          <a:noFill/>
        </p:spPr>
        <p:txBody>
          <a:bodyPr wrap="square" rtlCol="0">
            <a:spAutoFit/>
          </a:bodyPr>
          <a:lstStyle/>
          <a:p>
            <a:r>
              <a:rPr lang="zh-CN" altLang="en-US" dirty="0">
                <a:solidFill>
                  <a:srgbClr val="FF0000"/>
                </a:solidFill>
              </a:rPr>
              <a:t>新估计</a:t>
            </a:r>
            <a:endParaRPr lang="zh-CN" altLang="en-US" dirty="0">
              <a:solidFill>
                <a:srgbClr val="FF0000"/>
              </a:solidFill>
            </a:endParaRPr>
          </a:p>
        </p:txBody>
      </p:sp>
      <p:sp>
        <p:nvSpPr>
          <p:cNvPr id="37" name="左大括号 36"/>
          <p:cNvSpPr/>
          <p:nvPr/>
        </p:nvSpPr>
        <p:spPr>
          <a:xfrm rot="5400000">
            <a:off x="7454107" y="1054821"/>
            <a:ext cx="247741" cy="383610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38" name="文本框 37"/>
          <p:cNvSpPr txBox="1"/>
          <p:nvPr/>
        </p:nvSpPr>
        <p:spPr>
          <a:xfrm>
            <a:off x="6715581" y="2547979"/>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39" name="左大括号 38"/>
          <p:cNvSpPr/>
          <p:nvPr/>
        </p:nvSpPr>
        <p:spPr>
          <a:xfrm rot="16200000">
            <a:off x="2535539" y="2949007"/>
            <a:ext cx="132917" cy="9980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0" name="左大括号 39"/>
          <p:cNvSpPr/>
          <p:nvPr/>
        </p:nvSpPr>
        <p:spPr>
          <a:xfrm rot="16200000">
            <a:off x="3940878" y="3014907"/>
            <a:ext cx="113616" cy="8855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1" name="左大括号 40"/>
          <p:cNvSpPr/>
          <p:nvPr/>
        </p:nvSpPr>
        <p:spPr>
          <a:xfrm rot="16200000">
            <a:off x="8119813" y="2205229"/>
            <a:ext cx="247741" cy="252374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2" name="文本框 41"/>
          <p:cNvSpPr txBox="1"/>
          <p:nvPr/>
        </p:nvSpPr>
        <p:spPr>
          <a:xfrm>
            <a:off x="7348321" y="3510739"/>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43" name="文本框 42"/>
          <p:cNvSpPr txBox="1"/>
          <p:nvPr/>
        </p:nvSpPr>
        <p:spPr>
          <a:xfrm>
            <a:off x="2255744" y="6091094"/>
            <a:ext cx="1220874"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Times New Roman" panose="02020603050405020304" pitchFamily="18" charset="0"/>
              </a:rPr>
              <a:t>TD</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方法</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5" name="文本框 44"/>
          <p:cNvSpPr txBox="1"/>
          <p:nvPr/>
        </p:nvSpPr>
        <p:spPr>
          <a:xfrm>
            <a:off x="7926916" y="6091095"/>
            <a:ext cx="2063999"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蒙特卡洛方法</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什么是探索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利用困境</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探索与利用的平衡</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On-policy vs Off-policy</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66950" y="2352675"/>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a:t>
            </a:r>
            <a:r>
              <a:rPr lang="en-US" altLang="zh-CN" dirty="0"/>
              <a:t>-</a:t>
            </a:r>
            <a:r>
              <a:rPr lang="zh-CN" altLang="en-US" dirty="0"/>
              <a:t>利用困境</a:t>
            </a:r>
            <a:endParaRPr lang="zh-CN" altLang="en-US" dirty="0"/>
          </a:p>
        </p:txBody>
      </p:sp>
      <p:sp>
        <p:nvSpPr>
          <p:cNvPr id="4" name="文本框 3"/>
          <p:cNvSpPr txBox="1"/>
          <p:nvPr/>
        </p:nvSpPr>
        <p:spPr>
          <a:xfrm>
            <a:off x="406774" y="1142057"/>
            <a:ext cx="11175625" cy="461665"/>
          </a:xfrm>
          <a:prstGeom prst="rect">
            <a:avLst/>
          </a:prstGeom>
          <a:noFill/>
        </p:spPr>
        <p:txBody>
          <a:bodyPr wrap="square">
            <a:spAutoFit/>
          </a:bodyPr>
          <a:lstStyle/>
          <a:p>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探索</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利用 </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Exploration-Exploitation) </a:t>
            </a:r>
            <a:r>
              <a:rPr lang="zh-CN" altLang="en-US"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困境</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是强化學習的一個核心問題</a:t>
            </a:r>
            <a:r>
              <a:rPr lang="zh-CN" altLang="en-US" sz="2400" dirty="0">
                <a:solidFill>
                  <a:srgbClr val="191B1F"/>
                </a:solidFill>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6817876" y="1891296"/>
            <a:ext cx="5289873" cy="372217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簡單來説</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想象自動駕駛汽車</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白色車輛</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想要匯入到主路。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“利用”就是選擇已知的最好做法，比如等待周圍車輛通過后再匯入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“探索”就是嘗試新的動作，比如加速搶先匯入主路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最好能通過“探索”發現潛在帶來更高回報動作。</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482277" y="1768977"/>
            <a:ext cx="6031645" cy="2236378"/>
          </a:xfrm>
          <a:prstGeom prst="rect">
            <a:avLst/>
          </a:prstGeom>
        </p:spPr>
      </p:pic>
      <p:sp>
        <p:nvSpPr>
          <p:cNvPr id="12" name="文本框 11"/>
          <p:cNvSpPr txBox="1"/>
          <p:nvPr/>
        </p:nvSpPr>
        <p:spPr>
          <a:xfrm>
            <a:off x="365393" y="4107829"/>
            <a:ext cx="6310717" cy="187551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困境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過多“利用”，也許只能找到次優策略。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反之，過多無意義的“探索”，效率太低</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二者需要平衡，才能最高效的發現好的駕駛方式</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en-US" altLang="zh-CN" sz="2400" b="1" dirty="0"/>
              <a:t>Greedy</a:t>
            </a:r>
            <a:r>
              <a:rPr lang="en-US" altLang="zh-CN" sz="2400" b="1" dirty="0">
                <a:latin typeface="黑体" panose="02010609060101010101" pitchFamily="49" charset="-122"/>
              </a:rPr>
              <a:t>(</a:t>
            </a:r>
            <a:r>
              <a:rPr lang="zh-CN" altLang="en-US" sz="2400" b="1" dirty="0">
                <a:latin typeface="黑体" panose="02010609060101010101" pitchFamily="49" charset="-122"/>
              </a:rPr>
              <a:t>貪心策略</a:t>
            </a:r>
            <a:r>
              <a:rPr lang="en-US" altLang="zh-CN" sz="2400" b="1" dirty="0">
                <a:latin typeface="黑体" panose="02010609060101010101" pitchFamily="49" charset="-122"/>
              </a:rPr>
              <a:t>):</a:t>
            </a:r>
            <a:r>
              <a:rPr lang="zh-CN" altLang="en-US" sz="2400" dirty="0">
                <a:latin typeface="黑体" panose="02010609060101010101" pitchFamily="49" charset="-122"/>
              </a:rPr>
              <a:t>每次都確定性的選擇回報最大的動作</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406774" y="2291732"/>
                <a:ext cx="1177155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一般來説，强化學習的常規探索方式主要有兩種：</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(1)Epsilon-greedy(</a:t>
                </a:r>
                <a14:m>
                  <m:oMath xmlns:m="http://schemas.openxmlformats.org/officeDocument/2006/math">
                    <m:r>
                      <a:rPr lang="zh-CN" altLang="en-US" sz="2400" b="1" i="1" smtClean="0">
                        <a:solidFill>
                          <a:schemeClr val="accent1">
                            <a:lumMod val="50000"/>
                          </a:schemeClr>
                        </a:solidFill>
                        <a:latin typeface="Cambria Math" panose="02040503050406030204" pitchFamily="18" charset="0"/>
                        <a:ea typeface="黑体" panose="02010609060101010101" pitchFamily="49" charset="-122"/>
                      </a:rPr>
                      <m:t>𝜺</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𝐠𝐫𝐞𝐞𝐝𝐲</m:t>
                    </m:r>
                  </m:oMath>
                </a14:m>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406774" y="2291732"/>
                <a:ext cx="11771556" cy="1413849"/>
              </a:xfrm>
              <a:prstGeom prst="rect">
                <a:avLst/>
              </a:prstGeom>
              <a:blipFill rotWithShape="1">
                <a:blip r:embed="rId1"/>
                <a:stretch>
                  <a:fillRect l="-3" t="-1" r="3" b="-244"/>
                </a:stretch>
              </a:blipFill>
            </p:spPr>
            <p:txBody>
              <a:bodyPr/>
              <a:lstStyle/>
              <a:p>
                <a:r>
                  <a:rPr lang="en-US" altLang="en-US">
                    <a:noFill/>
                  </a:rPr>
                  <a:t> </a:t>
                </a:r>
              </a:p>
            </p:txBody>
          </p:sp>
        </mc:Fallback>
      </mc:AlternateContent>
      <p:sp>
        <p:nvSpPr>
          <p:cNvPr id="22" name="文本框 21"/>
          <p:cNvSpPr txBox="1"/>
          <p:nvPr/>
        </p:nvSpPr>
        <p:spPr>
          <a:xfrm>
            <a:off x="406774" y="4608661"/>
            <a:ext cx="5310650" cy="738664"/>
          </a:xfrm>
          <a:prstGeom prst="rect">
            <a:avLst/>
          </a:prstGeom>
          <a:noFill/>
        </p:spPr>
        <p:txBody>
          <a:bodyPr wrap="square" rtlCol="0">
            <a:spAutoFit/>
          </a:bodyPr>
          <a:lstStyle/>
          <a:p>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(2)Boltzmann</a:t>
            </a:r>
            <a:r>
              <a:rPr lang="zh-CN" altLang="en-US" sz="2400" b="1" dirty="0">
                <a:solidFill>
                  <a:schemeClr val="accent1">
                    <a:lumMod val="50000"/>
                  </a:schemeClr>
                </a:solidFill>
                <a:latin typeface="黑体" panose="02010609060101010101" pitchFamily="49" charset="-122"/>
                <a:ea typeface="黑体" panose="02010609060101010101" pitchFamily="49" charset="-122"/>
              </a:rPr>
              <a:t>探索</a:t>
            </a:r>
            <a:r>
              <a:rPr lang="en-US" altLang="zh-CN" sz="2400" b="1" dirty="0">
                <a:solidFill>
                  <a:schemeClr val="accent1">
                    <a:lumMod val="50000"/>
                  </a:schemeClr>
                </a:solidFill>
                <a:latin typeface="黑体" panose="02010609060101010101" pitchFamily="49" charset="-122"/>
                <a:ea typeface="黑体" panose="02010609060101010101" pitchFamily="49" charset="-122"/>
              </a:rPr>
              <a:t>: </a:t>
            </a:r>
            <a:endParaRPr lang="en-US" altLang="zh-CN" sz="2400" b="1" dirty="0">
              <a:solidFill>
                <a:schemeClr val="accent1">
                  <a:lumMod val="50000"/>
                </a:schemeClr>
              </a:solidFill>
              <a:latin typeface="黑体" panose="02010609060101010101" pitchFamily="49" charset="-122"/>
              <a:ea typeface="黑体" panose="02010609060101010101" pitchFamily="49" charset="-122"/>
            </a:endParaRPr>
          </a:p>
          <a:p>
            <a:endParaRPr lang="zh-CN" altLang="en-US" dirty="0"/>
          </a:p>
        </p:txBody>
      </p:sp>
      <p:sp>
        <p:nvSpPr>
          <p:cNvPr id="27" name="文本框 26"/>
          <p:cNvSpPr txBox="1"/>
          <p:nvPr/>
        </p:nvSpPr>
        <p:spPr>
          <a:xfrm>
            <a:off x="5717424" y="5200882"/>
            <a:ext cx="5465334"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根據當前動作值大小確定狀態</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下選擇某個動作的概率</a:t>
            </a:r>
            <a:endParaRPr lang="zh-CN" altLang="en-US" sz="2400" dirty="0">
              <a:latin typeface="黑体" panose="02010609060101010101" pitchFamily="49" charset="-122"/>
              <a:ea typeface="黑体" panose="02010609060101010101" pitchFamily="49" charset="-122"/>
            </a:endParaRPr>
          </a:p>
        </p:txBody>
      </p:sp>
      <p:pic>
        <p:nvPicPr>
          <p:cNvPr id="33" name="图片 32" descr="形状&#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69" y="3339814"/>
            <a:ext cx="7009758" cy="1081004"/>
          </a:xfrm>
          <a:prstGeom prst="rect">
            <a:avLst/>
          </a:prstGeom>
        </p:spPr>
      </p:pic>
      <p:pic>
        <p:nvPicPr>
          <p:cNvPr id="35" name="图片 34" descr="形状&#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469" y="5275594"/>
            <a:ext cx="4333811" cy="1055265"/>
          </a:xfrm>
          <a:prstGeom prst="rect">
            <a:avLst/>
          </a:prstGeom>
        </p:spPr>
      </p:pic>
      <p:pic>
        <p:nvPicPr>
          <p:cNvPr id="37" name="图片 36"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7179" y="1808135"/>
            <a:ext cx="3710054" cy="554491"/>
          </a:xfrm>
          <a:prstGeom prst="rect">
            <a:avLst/>
          </a:prstGeom>
        </p:spPr>
      </p:pic>
      <p:sp>
        <p:nvSpPr>
          <p:cNvPr id="2" name="文本框 1"/>
          <p:cNvSpPr txBox="1"/>
          <p:nvPr/>
        </p:nvSpPr>
        <p:spPr>
          <a:xfrm>
            <a:off x="7978681" y="3007901"/>
            <a:ext cx="39390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以較大的概率選擇已知的最优動作，但仍以小概率嘗試其他潛在更好的動作</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594724"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400" dirty="0"/>
          </a:p>
          <a:p>
            <a:pPr marL="0" indent="0">
              <a:buNone/>
            </a:pPr>
            <a:endParaRPr lang="en-US" altLang="zh-CN" sz="2400" dirty="0"/>
          </a:p>
          <a:p>
            <a:pPr marL="0" indent="0">
              <a:buNone/>
            </a:pPr>
            <a:endParaRPr lang="en-US" altLang="zh-CN" sz="2400" dirty="0">
              <a:solidFill>
                <a:schemeClr val="accent1">
                  <a:lumMod val="75000"/>
                </a:schemeClr>
              </a:solidFill>
            </a:endParaRPr>
          </a:p>
          <a:p>
            <a:pPr marL="0" indent="0">
              <a:buNone/>
            </a:pPr>
            <a:endParaRPr lang="en-US" altLang="zh-CN" dirty="0"/>
          </a:p>
          <a:p>
            <a:pPr marL="0" indent="0">
              <a:buNone/>
            </a:pPr>
            <a:r>
              <a:rPr lang="en-US" altLang="zh-CN" dirty="0"/>
              <a:t> </a:t>
            </a: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endParaRPr lang="zh-CN" altLang="en-US" dirty="0"/>
          </a:p>
        </p:txBody>
      </p:sp>
      <p:pic>
        <p:nvPicPr>
          <p:cNvPr id="3" name="图片 2"/>
          <p:cNvPicPr>
            <a:picLocks noChangeAspect="1"/>
          </p:cNvPicPr>
          <p:nvPr/>
        </p:nvPicPr>
        <p:blipFill>
          <a:blip r:embed="rId1"/>
          <a:stretch>
            <a:fillRect/>
          </a:stretch>
        </p:blipFill>
        <p:spPr>
          <a:xfrm>
            <a:off x="492959" y="2160093"/>
            <a:ext cx="3858163" cy="1933845"/>
          </a:xfrm>
          <a:prstGeom prst="rect">
            <a:avLst/>
          </a:prstGeom>
        </p:spPr>
      </p:pic>
      <p:sp>
        <p:nvSpPr>
          <p:cNvPr id="9" name="文本框 8"/>
          <p:cNvSpPr txBox="1"/>
          <p:nvPr/>
        </p:nvSpPr>
        <p:spPr>
          <a:xfrm>
            <a:off x="406774" y="1144047"/>
            <a:ext cx="117090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後續實驗的智能體會面臨一樣的探索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利用困境：智能體的配置文件中存在選擇探索方式的參數“</a:t>
            </a:r>
            <a:r>
              <a:rPr lang="en-US" altLang="zh-CN" sz="2400" dirty="0">
                <a:latin typeface="黑体" panose="02010609060101010101" pitchFamily="49" charset="-122"/>
                <a:ea typeface="黑体" panose="02010609060101010101" pitchFamily="49" charset="-122"/>
              </a:rPr>
              <a:t>exploration”</a:t>
            </a:r>
            <a:endParaRPr lang="en-US" altLang="zh-CN"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492959" y="4240098"/>
            <a:ext cx="9231013" cy="1028844"/>
          </a:xfrm>
          <a:prstGeom prst="rect">
            <a:avLst/>
          </a:prstGeom>
        </p:spPr>
      </p:pic>
      <p:sp>
        <p:nvSpPr>
          <p:cNvPr id="5" name="文本框 4"/>
          <p:cNvSpPr txBox="1"/>
          <p:nvPr/>
        </p:nvSpPr>
        <p:spPr>
          <a:xfrm>
            <a:off x="406774" y="5330128"/>
            <a:ext cx="11999308" cy="1052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關於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method</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：一共有三個參數可以傳入，包括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 “EpsilonGreedy”, “Boltzmann”] </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5B9BD5">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感興趣的同學可以自行嘗試，不同探索方式對於策略學習的影響 ！！</a:t>
            </a:r>
            <a:endParaRPr lang="zh-CN" altLang="en-US" dirty="0"/>
          </a:p>
        </p:txBody>
      </p:sp>
      <p:sp>
        <p:nvSpPr>
          <p:cNvPr id="8" name="文本框 7"/>
          <p:cNvSpPr txBox="1"/>
          <p:nvPr/>
        </p:nvSpPr>
        <p:spPr>
          <a:xfrm>
            <a:off x="4467223" y="2096231"/>
            <a:ext cx="7743827" cy="49051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三個参数都是用于计算“</a:t>
            </a:r>
            <a:r>
              <a:rPr lang="en-US" altLang="zh-CN" sz="2400" dirty="0">
                <a:latin typeface="黑体" panose="02010609060101010101" pitchFamily="49" charset="-122"/>
                <a:ea typeface="黑体" panose="02010609060101010101" pitchFamily="49" charset="-122"/>
              </a:rPr>
              <a:t>epsilon</a:t>
            </a:r>
            <a:r>
              <a:rPr lang="zh-CN" altLang="en-US" sz="2400" dirty="0">
                <a:latin typeface="黑体" panose="02010609060101010101" pitchFamily="49" charset="-122"/>
                <a:ea typeface="黑体" panose="02010609060101010101" pitchFamily="49" charset="-122"/>
              </a:rPr>
              <a:t>”大小的</a:t>
            </a:r>
            <a:endParaRPr lang="en-US" altLang="zh-CN" sz="2400" dirty="0">
              <a:latin typeface="黑体" panose="02010609060101010101" pitchFamily="49" charset="-122"/>
              <a:ea typeface="黑体" panose="02010609060101010101" pitchFamily="49" charset="-122"/>
            </a:endParaRPr>
          </a:p>
        </p:txBody>
      </p:sp>
      <p:sp>
        <p:nvSpPr>
          <p:cNvPr id="11" name="矩形: 圆角 10"/>
          <p:cNvSpPr/>
          <p:nvPr/>
        </p:nvSpPr>
        <p:spPr>
          <a:xfrm>
            <a:off x="2171700" y="4872327"/>
            <a:ext cx="1304925" cy="35346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28700" y="2788575"/>
            <a:ext cx="3322422" cy="99285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p:cNvSpPr/>
          <p:nvPr/>
        </p:nvSpPr>
        <p:spPr>
          <a:xfrm rot="10800000">
            <a:off x="3811336" y="2929421"/>
            <a:ext cx="771988" cy="5118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83324" y="2601367"/>
            <a:ext cx="7532476" cy="1413849"/>
          </a:xfrm>
          <a:prstGeom prst="rect">
            <a:avLst/>
          </a:prstGeom>
          <a:noFill/>
        </p:spPr>
        <p:txBody>
          <a:bodyPr wrap="square" rtlCol="0">
            <a:spAutoFit/>
          </a:bodyPr>
          <a:lstStyle/>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训练初期，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较高，做更多探索</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训练后期，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较低，更多利用已知的最优策略</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802"/>
            <a:ext cx="11364780" cy="2450777"/>
          </a:xfrm>
        </p:spPr>
        <p:txBody>
          <a:bodyPr/>
          <a:lstStyle/>
          <a:p>
            <a:pPr marL="0" indent="0">
              <a:lnSpc>
                <a:spcPct val="125000"/>
              </a:lnSpc>
              <a:buNone/>
            </a:pPr>
            <a:r>
              <a:rPr lang="zh-CN" altLang="en-US" sz="2400" b="1" dirty="0"/>
              <a:t>什麽是基於規則的自動駕駛決策模型？</a:t>
            </a:r>
            <a:r>
              <a:rPr lang="zh-CN" altLang="en-US" sz="2400" dirty="0"/>
              <a:t>是一種通過預定義規則和邏輯對車輛行駛進行決策的模型。大多數選定判斷條件</a:t>
            </a:r>
            <a:r>
              <a:rPr lang="en-US" altLang="zh-CN" sz="2400" dirty="0"/>
              <a:t>(</a:t>
            </a:r>
            <a:r>
              <a:rPr lang="zh-CN" altLang="en-US" sz="2400" dirty="0"/>
              <a:t>多以</a:t>
            </a:r>
            <a:r>
              <a:rPr lang="en-US" altLang="zh-CN" sz="2400" dirty="0"/>
              <a:t>if-then</a:t>
            </a:r>
            <a:r>
              <a:rPr lang="zh-CN" altLang="en-US" sz="2400" dirty="0"/>
              <a:t>的形式</a:t>
            </a:r>
            <a:r>
              <a:rPr lang="en-US" altLang="zh-CN" sz="2400" dirty="0"/>
              <a:t>)</a:t>
            </a:r>
            <a:r>
              <a:rPr lang="zh-CN" altLang="en-US" sz="2400" dirty="0"/>
              <a:t>，根據當前的情形判斷是否滿足條件來選擇最終的駕駛行爲。</a:t>
            </a:r>
            <a:endParaRPr lang="en-US" altLang="zh-CN" sz="2400" dirty="0"/>
          </a:p>
          <a:p>
            <a:pPr marL="0" indent="0">
              <a:buNone/>
            </a:pPr>
            <a:endParaRPr lang="en-US" altLang="zh-CN" sz="1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endParaRPr lang="zh-CN" altLang="en-US" dirty="0"/>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0444" y="3901764"/>
            <a:ext cx="9213749" cy="2184427"/>
          </a:xfrm>
          <a:prstGeom prst="rect">
            <a:avLst/>
          </a:prstGeom>
        </p:spPr>
      </p:pic>
      <p:pic>
        <p:nvPicPr>
          <p:cNvPr id="8" name="图片 7"/>
          <p:cNvPicPr>
            <a:picLocks noChangeAspect="1"/>
          </p:cNvPicPr>
          <p:nvPr/>
        </p:nvPicPr>
        <p:blipFill>
          <a:blip r:embed="rId3"/>
          <a:stretch>
            <a:fillRect/>
          </a:stretch>
        </p:blipFill>
        <p:spPr>
          <a:xfrm>
            <a:off x="7703349" y="2712039"/>
            <a:ext cx="4029637" cy="2086266"/>
          </a:xfrm>
          <a:prstGeom prst="rect">
            <a:avLst/>
          </a:prstGeom>
        </p:spPr>
      </p:pic>
      <p:sp>
        <p:nvSpPr>
          <p:cNvPr id="4" name="文本框 3"/>
          <p:cNvSpPr txBox="1"/>
          <p:nvPr/>
        </p:nvSpPr>
        <p:spPr>
          <a:xfrm>
            <a:off x="420445" y="2587030"/>
            <a:ext cx="7153522" cy="96866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紅燈亮起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判断条件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減速并在十字路口前停下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駕駛行爲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indent="0">
              <a:lnSpc>
                <a:spcPct val="125000"/>
              </a:lnSpc>
              <a:buNone/>
            </a:pPr>
            <a:r>
              <a:rPr lang="zh-CN" altLang="en-US" sz="2400" dirty="0"/>
              <a:t>在一個時序差分的任務中存在兩種策略：</a:t>
            </a:r>
            <a:endParaRPr lang="en-US" altLang="zh-CN" sz="2400" dirty="0"/>
          </a:p>
          <a:p>
            <a:pPr>
              <a:lnSpc>
                <a:spcPct val="125000"/>
              </a:lnSpc>
            </a:pPr>
            <a:r>
              <a:rPr lang="zh-CN" altLang="en-US" sz="2400" dirty="0"/>
              <a:t>行爲策略：智能體用於收集數據</a:t>
            </a:r>
            <a:r>
              <a:rPr lang="en-US" altLang="zh-CN" sz="2400" dirty="0"/>
              <a:t>(</a:t>
            </a:r>
            <a:r>
              <a:rPr lang="zh-CN" altLang="en-US" sz="2400" dirty="0"/>
              <a:t>經驗樣本</a:t>
            </a:r>
            <a:r>
              <a:rPr lang="en-US" altLang="zh-CN" sz="2400" dirty="0"/>
              <a:t>)</a:t>
            </a:r>
            <a:r>
              <a:rPr lang="zh-CN" altLang="en-US" sz="2400" dirty="0"/>
              <a:t>的策略</a:t>
            </a:r>
            <a:endParaRPr lang="en-US" altLang="zh-CN" sz="2400" dirty="0"/>
          </a:p>
          <a:p>
            <a:pPr>
              <a:lnSpc>
                <a:spcPct val="125000"/>
              </a:lnSpc>
            </a:pPr>
            <a:r>
              <a:rPr lang="zh-CN" altLang="en-US" sz="2400" dirty="0"/>
              <a:t>目標策略：智能體要學習的最優策略，</a:t>
            </a:r>
            <a:r>
              <a:rPr lang="zh-TW" altLang="en-US" sz="2400" dirty="0"/>
              <a:t>持續被更新</a:t>
            </a:r>
            <a:endParaRPr lang="en-US" altLang="zh-TW" sz="2400" dirty="0"/>
          </a:p>
          <a:p>
            <a:pPr marL="0" indent="0">
              <a:lnSpc>
                <a:spcPct val="125000"/>
              </a:lnSpc>
              <a:buNone/>
            </a:pPr>
            <a:r>
              <a:rPr lang="en-US" altLang="zh-CN" sz="2400" b="1" dirty="0">
                <a:solidFill>
                  <a:srgbClr val="FF0000"/>
                </a:solidFill>
              </a:rPr>
              <a:t>On-policy</a:t>
            </a:r>
            <a:r>
              <a:rPr lang="en-US" altLang="zh-CN" sz="2400" dirty="0"/>
              <a:t> </a:t>
            </a:r>
            <a:r>
              <a:rPr lang="zh-CN" altLang="en-US" sz="2400" dirty="0"/>
              <a:t>的學習：學習過程中的行爲策略和目標策略是相同的</a:t>
            </a: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r>
              <a:rPr lang="zh-CN" altLang="en-US" sz="2400" dirty="0"/>
              <a:t>即：與</a:t>
            </a:r>
            <a:r>
              <a:rPr lang="zh-TW" altLang="en-US" sz="2400" dirty="0"/>
              <a:t>環境互動的</a:t>
            </a:r>
            <a:r>
              <a:rPr lang="en-US" altLang="zh-TW" sz="2400" dirty="0"/>
              <a:t>Agent </a:t>
            </a:r>
            <a:r>
              <a:rPr lang="zh-TW" altLang="en-US" sz="2400" dirty="0"/>
              <a:t>與訓練的</a:t>
            </a:r>
            <a:r>
              <a:rPr lang="en-US" altLang="zh-TW" sz="2400" dirty="0"/>
              <a:t>Agent </a:t>
            </a:r>
            <a:r>
              <a:rPr lang="zh-CN" altLang="en-US" sz="2400" dirty="0"/>
              <a:t>是</a:t>
            </a:r>
            <a:r>
              <a:rPr lang="zh-TW" altLang="en-US" sz="2400" dirty="0"/>
              <a:t>同一個</a:t>
            </a:r>
            <a:endParaRPr lang="en-US" altLang="zh-TW"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9"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508815" y="3350247"/>
            <a:ext cx="3481487" cy="2590014"/>
          </a:xfrm>
          <a:prstGeom prst="rect">
            <a:avLst/>
          </a:prstGeom>
        </p:spPr>
      </p:pic>
      <p:sp>
        <p:nvSpPr>
          <p:cNvPr id="10" name="文本框 9"/>
          <p:cNvSpPr txBox="1"/>
          <p:nvPr/>
        </p:nvSpPr>
        <p:spPr>
          <a:xfrm>
            <a:off x="5290581" y="4269670"/>
            <a:ext cx="65810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基於蒙特卡洛方法的强化學習是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on-policy</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的方法</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Off-policy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的學習：學習過程中的行爲策略和目標策略是不同的</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即：與</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環境互動的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與訓練的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同一個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8" name="图形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01508" y="1736606"/>
            <a:ext cx="5029750" cy="40723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sp>
        <p:nvSpPr>
          <p:cNvPr id="3" name="内容占位符 2"/>
          <p:cNvSpPr>
            <a:spLocks noGrp="1"/>
          </p:cNvSpPr>
          <p:nvPr>
            <p:ph idx="1"/>
          </p:nvPr>
        </p:nvSpPr>
        <p:spPr/>
        <p:txBody>
          <a:bodyPr/>
          <a:lstStyle/>
          <a:p>
            <a:pPr marL="0" lvl="0" indent="0">
              <a:buNone/>
              <a:defRPr/>
            </a:pPr>
            <a:r>
              <a:rPr lang="zh-TW" altLang="en-US" sz="2400" dirty="0">
                <a:solidFill>
                  <a:prstClr val="black"/>
                </a:solidFill>
              </a:rPr>
              <a:t>用擬人的例子來說，</a:t>
            </a:r>
            <a:r>
              <a:rPr lang="en-US" altLang="zh-TW" sz="2400" dirty="0">
                <a:solidFill>
                  <a:prstClr val="black"/>
                </a:solidFill>
              </a:rPr>
              <a:t>On-policy </a:t>
            </a:r>
            <a:r>
              <a:rPr lang="zh-TW" altLang="en-US" sz="2400" dirty="0">
                <a:solidFill>
                  <a:prstClr val="black"/>
                </a:solidFill>
              </a:rPr>
              <a:t>就像是一個人邊</a:t>
            </a:r>
            <a:r>
              <a:rPr lang="zh-CN" altLang="en-US" sz="2400" dirty="0">
                <a:solidFill>
                  <a:prstClr val="black"/>
                </a:solidFill>
              </a:rPr>
              <a:t>玩</a:t>
            </a:r>
            <a:r>
              <a:rPr lang="zh-TW" altLang="en-US" sz="2400" dirty="0">
                <a:solidFill>
                  <a:prstClr val="black"/>
                </a:solidFill>
              </a:rPr>
              <a:t>邊學，</a:t>
            </a:r>
            <a:r>
              <a:rPr lang="en-US" altLang="zh-TW" sz="2400" dirty="0">
                <a:solidFill>
                  <a:prstClr val="black"/>
                </a:solidFill>
              </a:rPr>
              <a:t>Off-policy</a:t>
            </a:r>
            <a:r>
              <a:rPr lang="zh-CN" altLang="en-US" sz="2400" dirty="0">
                <a:solidFill>
                  <a:prstClr val="black"/>
                </a:solidFill>
              </a:rPr>
              <a:t>相當於</a:t>
            </a:r>
            <a:r>
              <a:rPr lang="zh-TW" altLang="en-US" sz="2400" dirty="0">
                <a:solidFill>
                  <a:prstClr val="black"/>
                </a:solidFill>
              </a:rPr>
              <a:t>一個人在旁邊看別人玩，自己默默地學習</a:t>
            </a:r>
            <a:r>
              <a:rPr lang="zh-CN" altLang="en-US" sz="2400" dirty="0">
                <a:solidFill>
                  <a:prstClr val="black"/>
                </a:solidFill>
              </a:rPr>
              <a:t>。</a:t>
            </a:r>
            <a:endParaRPr lang="en-US" altLang="zh-CN" sz="2400" dirty="0">
              <a:solidFill>
                <a:prstClr val="black"/>
              </a:solidFill>
            </a:endParaRPr>
          </a:p>
          <a:p>
            <a:pPr marL="0" lvl="0" indent="0">
              <a:buNone/>
              <a:defRPr/>
            </a:pPr>
            <a:r>
              <a:rPr lang="zh-CN" altLang="en-US" sz="2400" dirty="0">
                <a:solidFill>
                  <a:prstClr val="black"/>
                </a:solidFill>
              </a:rPr>
              <a:t>可以通過看別人玩來幫助自己學習，是</a:t>
            </a:r>
            <a:r>
              <a:rPr lang="en-US" altLang="zh-CN" sz="2400" dirty="0">
                <a:solidFill>
                  <a:prstClr val="black"/>
                </a:solidFill>
              </a:rPr>
              <a:t>Off-policy</a:t>
            </a:r>
            <a:r>
              <a:rPr lang="zh-CN" altLang="en-US" sz="2400" dirty="0">
                <a:solidFill>
                  <a:prstClr val="black"/>
                </a:solidFill>
              </a:rPr>
              <a:t>的一個優點！</a:t>
            </a:r>
            <a:endParaRPr lang="en-US" altLang="zh-CN" sz="2400" dirty="0">
              <a:solidFill>
                <a:prstClr val="black"/>
              </a:solidFill>
            </a:endParaRPr>
          </a:p>
        </p:txBody>
      </p:sp>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09000" y="2540185"/>
            <a:ext cx="4481022" cy="3332713"/>
          </a:xfrm>
          <a:prstGeom prst="rect">
            <a:avLst/>
          </a:prstGeom>
        </p:spPr>
      </p:pic>
      <p:sp>
        <p:nvSpPr>
          <p:cNvPr id="9" name="文本框 8"/>
          <p:cNvSpPr txBox="1"/>
          <p:nvPr/>
        </p:nvSpPr>
        <p:spPr>
          <a:xfrm>
            <a:off x="1615124" y="5872898"/>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On-policy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7616862" y="587289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12" name="图形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1978" y="2540185"/>
            <a:ext cx="4110088" cy="31579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算法介紹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实例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66950" y="297180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endParaRPr lang="zh-CN" altLang="en-US" dirty="0"/>
          </a:p>
        </p:txBody>
      </p:sp>
      <p:sp>
        <p:nvSpPr>
          <p:cNvPr id="5" name="文本框 4"/>
          <p:cNvSpPr txBox="1"/>
          <p:nvPr/>
        </p:nvSpPr>
        <p:spPr>
          <a:xfrm>
            <a:off x="420444" y="1172103"/>
            <a:ext cx="11557291" cy="326050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前面介紹了我們可以用時序差分方法來估計價值函數，那我們是否可以同樣通過時序差分方法估計動作價值函數</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？并從</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值函數中推導出最優策略</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就属于这类算法，它通过求解</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贝尔曼最优公式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直接搜索最优策略</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推理階段，利用贪心策略                          就可以得到最优策略</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時序差分形式的算法更新規則如下：</a:t>
            </a:r>
            <a:endParaRPr lang="en-US" altLang="zh-CN"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08874" y="2700602"/>
            <a:ext cx="7174251" cy="830706"/>
          </a:xfrm>
          <a:prstGeom prst="rect">
            <a:avLst/>
          </a:prstGeom>
        </p:spPr>
      </p:pic>
      <p:pic>
        <p:nvPicPr>
          <p:cNvPr id="10" name="图片 9" descr="形状&#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1380" y="3528862"/>
            <a:ext cx="3879273" cy="569638"/>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50" y="4643165"/>
            <a:ext cx="11157527" cy="1049003"/>
          </a:xfrm>
          <a:prstGeom prst="rect">
            <a:avLst/>
          </a:prstGeom>
        </p:spPr>
      </p:pic>
      <p:sp>
        <p:nvSpPr>
          <p:cNvPr id="13" name="左大括号 12"/>
          <p:cNvSpPr/>
          <p:nvPr/>
        </p:nvSpPr>
        <p:spPr>
          <a:xfrm rot="5400000">
            <a:off x="8563660" y="1804612"/>
            <a:ext cx="247741" cy="581384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文本框 13"/>
          <p:cNvSpPr txBox="1"/>
          <p:nvPr/>
        </p:nvSpPr>
        <p:spPr>
          <a:xfrm>
            <a:off x="7867591" y="4298517"/>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16" name="左大括号 15"/>
          <p:cNvSpPr/>
          <p:nvPr/>
        </p:nvSpPr>
        <p:spPr>
          <a:xfrm rot="16200000">
            <a:off x="9559255" y="3784223"/>
            <a:ext cx="247741" cy="382265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7" name="文本框 16"/>
          <p:cNvSpPr txBox="1"/>
          <p:nvPr/>
        </p:nvSpPr>
        <p:spPr>
          <a:xfrm>
            <a:off x="8789685" y="5741673"/>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20" name="文本框 19"/>
          <p:cNvSpPr txBox="1"/>
          <p:nvPr/>
        </p:nvSpPr>
        <p:spPr>
          <a:xfrm>
            <a:off x="2832490" y="5493381"/>
            <a:ext cx="1139652" cy="369332"/>
          </a:xfrm>
          <a:prstGeom prst="rect">
            <a:avLst/>
          </a:prstGeom>
          <a:noFill/>
        </p:spPr>
        <p:txBody>
          <a:bodyPr wrap="square" rtlCol="0">
            <a:spAutoFit/>
          </a:bodyPr>
          <a:lstStyle/>
          <a:p>
            <a:r>
              <a:rPr lang="zh-CN" altLang="en-US" dirty="0">
                <a:solidFill>
                  <a:srgbClr val="FF0000"/>
                </a:solidFill>
              </a:rPr>
              <a:t>当前估计</a:t>
            </a:r>
            <a:endParaRPr lang="zh-CN" altLang="en-US" dirty="0">
              <a:solidFill>
                <a:srgbClr val="FF0000"/>
              </a:solidFill>
            </a:endParaRPr>
          </a:p>
        </p:txBody>
      </p:sp>
      <p:sp>
        <p:nvSpPr>
          <p:cNvPr id="21" name="左大括号 20"/>
          <p:cNvSpPr/>
          <p:nvPr/>
        </p:nvSpPr>
        <p:spPr>
          <a:xfrm rot="16200000">
            <a:off x="3290050" y="4826201"/>
            <a:ext cx="164849" cy="12343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左大括号 21"/>
          <p:cNvSpPr/>
          <p:nvPr/>
        </p:nvSpPr>
        <p:spPr>
          <a:xfrm rot="16200000">
            <a:off x="1385103" y="4691181"/>
            <a:ext cx="215899" cy="150441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3" name="文本框 22"/>
          <p:cNvSpPr txBox="1"/>
          <p:nvPr/>
        </p:nvSpPr>
        <p:spPr>
          <a:xfrm>
            <a:off x="1083392" y="5500475"/>
            <a:ext cx="885555" cy="369332"/>
          </a:xfrm>
          <a:prstGeom prst="rect">
            <a:avLst/>
          </a:prstGeom>
          <a:noFill/>
        </p:spPr>
        <p:txBody>
          <a:bodyPr wrap="square" rtlCol="0">
            <a:spAutoFit/>
          </a:bodyPr>
          <a:lstStyle/>
          <a:p>
            <a:r>
              <a:rPr lang="zh-CN" altLang="en-US" dirty="0">
                <a:solidFill>
                  <a:srgbClr val="FF0000"/>
                </a:solidFill>
              </a:rPr>
              <a:t>新估计</a:t>
            </a:r>
            <a:endParaRPr lang="zh-CN" alt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endParaRPr lang="zh-CN" altLang="en-US" dirty="0"/>
          </a:p>
        </p:txBody>
      </p:sp>
      <p:sp>
        <p:nvSpPr>
          <p:cNvPr id="8" name="文本框 7"/>
          <p:cNvSpPr txBox="1"/>
          <p:nvPr/>
        </p:nvSpPr>
        <p:spPr>
          <a:xfrm>
            <a:off x="406775" y="1200227"/>
            <a:ext cx="104354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值得注意的是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是一個</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的算法</a:t>
            </a:r>
            <a:endParaRPr lang="zh-CN" altLang="en-US" sz="2400" dirty="0"/>
          </a:p>
        </p:txBody>
      </p:sp>
      <mc:AlternateContent xmlns:mc="http://schemas.openxmlformats.org/markup-compatibility/2006">
        <mc:Choice xmlns:a14="http://schemas.microsoft.com/office/drawing/2010/main" Requires="a14">
          <p:sp>
            <p:nvSpPr>
              <p:cNvPr id="11" name="文本框 10"/>
              <p:cNvSpPr txBox="1"/>
              <p:nvPr/>
            </p:nvSpPr>
            <p:spPr>
              <a:xfrm>
                <a:off x="6089165" y="1920179"/>
                <a:ext cx="5498016" cy="968663"/>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訓練過程中需要探索：</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探索策略，如</a:t>
                </a:r>
                <a14:m>
                  <m:oMath xmlns:m="http://schemas.openxmlformats.org/officeDocument/2006/math">
                    <m:r>
                      <a:rPr lang="zh-CN" altLang="en-US" sz="2400" b="1" i="1" smtClean="0">
                        <a:solidFill>
                          <a:schemeClr val="tx1"/>
                        </a:solidFill>
                        <a:latin typeface="Cambria Math" panose="02040503050406030204" pitchFamily="18" charset="0"/>
                        <a:ea typeface="黑体" panose="02010609060101010101" pitchFamily="49" charset="-122"/>
                      </a:rPr>
                      <m:t>𝜺</m:t>
                    </m:r>
                    <m:r>
                      <a:rPr lang="en-US" altLang="zh-CN" sz="2400" b="1">
                        <a:solidFill>
                          <a:schemeClr val="tx1"/>
                        </a:solidFill>
                        <a:latin typeface="Cambria Math" panose="02040503050406030204" pitchFamily="18" charset="0"/>
                        <a:ea typeface="黑体" panose="02010609060101010101" pitchFamily="49" charset="-122"/>
                      </a:rPr>
                      <m:t>−</m:t>
                    </m:r>
                    <m:r>
                      <a:rPr lang="en-US" altLang="zh-CN" sz="2400" b="1">
                        <a:solidFill>
                          <a:schemeClr val="tx1"/>
                        </a:solidFill>
                        <a:latin typeface="Cambria Math" panose="02040503050406030204" pitchFamily="18" charset="0"/>
                        <a:ea typeface="黑体" panose="02010609060101010101" pitchFamily="49" charset="-122"/>
                      </a:rPr>
                      <m:t>𝐠𝐫𝐞𝐞𝐝𝐲</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089165" y="1920179"/>
                <a:ext cx="5498016" cy="968663"/>
              </a:xfrm>
              <a:prstGeom prst="rect">
                <a:avLst/>
              </a:prstGeom>
              <a:blipFill rotWithShape="1">
                <a:blip r:embed="rId1"/>
                <a:stretch>
                  <a:fillRect l="-3" t="-59" r="6" b="23"/>
                </a:stretch>
              </a:blipFill>
            </p:spPr>
            <p:txBody>
              <a:bodyPr/>
              <a:lstStyle/>
              <a:p>
                <a:r>
                  <a:rPr lang="en-US" altLang="en-US">
                    <a:noFill/>
                  </a:rPr>
                  <a:t> </a:t>
                </a:r>
              </a:p>
            </p:txBody>
          </p:sp>
        </mc:Fallback>
      </mc:AlternateContent>
      <p:pic>
        <p:nvPicPr>
          <p:cNvPr id="14" name="图片 13" descr="形状&#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1549" y="3063577"/>
            <a:ext cx="5801390" cy="968663"/>
          </a:xfrm>
          <a:prstGeom prst="rect">
            <a:avLst/>
          </a:prstGeom>
        </p:spPr>
      </p:pic>
      <p:sp>
        <p:nvSpPr>
          <p:cNvPr id="15" name="文本框 14"/>
          <p:cNvSpPr txBox="1"/>
          <p:nvPr/>
        </p:nvSpPr>
        <p:spPr>
          <a:xfrm>
            <a:off x="6096000" y="4239029"/>
            <a:ext cx="5498016" cy="506998"/>
          </a:xfrm>
          <a:prstGeom prst="rect">
            <a:avLst/>
          </a:prstGeom>
          <a:noFill/>
        </p:spPr>
        <p:txBody>
          <a:bodyPr wrap="square" rtlCol="0">
            <a:spAutoFit/>
          </a:bodyPr>
          <a:lstStyle/>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貪心策略</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descr="形状&#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2607" y="4920762"/>
            <a:ext cx="3879273" cy="569638"/>
          </a:xfrm>
          <a:prstGeom prst="rect">
            <a:avLst/>
          </a:prstGeom>
        </p:spPr>
      </p:pic>
      <p:pic>
        <p:nvPicPr>
          <p:cNvPr id="23" name="图形 2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3624" y="1792323"/>
            <a:ext cx="5384157" cy="44114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r>
              <a:rPr lang="en-US" altLang="zh-CN" dirty="0"/>
              <a:t>                                                           </a:t>
            </a:r>
            <a:endParaRPr lang="en-US" altLang="zh-CN" dirty="0"/>
          </a:p>
          <a:p>
            <a:pPr marL="0" indent="0">
              <a:buNone/>
            </a:pPr>
            <a:r>
              <a:rPr lang="en-US" altLang="zh-CN" dirty="0"/>
              <a:t>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endParaRPr lang="zh-CN" altLang="en-US" dirty="0"/>
          </a:p>
        </p:txBody>
      </p:sp>
      <mc:AlternateContent xmlns:mc="http://schemas.openxmlformats.org/markup-compatibility/2006">
        <mc:Choice xmlns:a14="http://schemas.microsoft.com/office/drawing/2010/main" Requires="a14">
          <p:sp>
            <p:nvSpPr>
              <p:cNvPr id="3" name="文本框 2"/>
              <p:cNvSpPr txBox="1"/>
              <p:nvPr/>
            </p:nvSpPr>
            <p:spPr>
              <a:xfrm>
                <a:off x="301695" y="1166227"/>
                <a:ext cx="11771556" cy="113024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假設在網格世界中智能體有一個簡單任務：從左上角出發找到最優路徑到達</a:t>
                </a:r>
                <a:r>
                  <a:rPr lang="zh-CN" altLang="en-US" sz="2400" dirty="0">
                    <a:solidFill>
                      <a:srgbClr val="0070C0"/>
                    </a:solidFill>
                    <a:latin typeface="黑体" panose="02010609060101010101" pitchFamily="49" charset="-122"/>
                    <a:ea typeface="黑体" panose="02010609060101010101" pitchFamily="49" charset="-122"/>
                  </a:rPr>
                  <a:t>目標區域</a:t>
                </a:r>
                <a:endParaRPr lang="en-US" altLang="zh-CN" sz="2400"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智能體</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可以選擇向上，向下，向左或向右四個動作。</a:t>
                </a: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𝛾</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9</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  </m:t>
                    </m:r>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𝛼</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1</m:t>
                    </m:r>
                  </m:oMath>
                </a14:m>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01695" y="1166227"/>
                <a:ext cx="11771556" cy="1130246"/>
              </a:xfrm>
              <a:prstGeom prst="rect">
                <a:avLst/>
              </a:prstGeom>
              <a:blipFill rotWithShape="1">
                <a:blip r:embed="rId1"/>
                <a:stretch>
                  <a:fillRect l="-1" t="-32" r="5" b="-2894"/>
                </a:stretch>
              </a:blipFill>
            </p:spPr>
            <p:txBody>
              <a:bodyPr/>
              <a:lstStyle/>
              <a:p>
                <a:r>
                  <a:rPr lang="en-US" altLang="en-US">
                    <a:noFill/>
                  </a:rPr>
                  <a:t> </a:t>
                </a:r>
              </a:p>
            </p:txBody>
          </p:sp>
        </mc:Fallback>
      </mc:AlternateContent>
      <p:pic>
        <p:nvPicPr>
          <p:cNvPr id="11" name="图形 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979" y="2592872"/>
            <a:ext cx="4251144" cy="3604434"/>
          </a:xfrm>
          <a:prstGeom prst="rect">
            <a:avLst/>
          </a:prstGeom>
        </p:spPr>
      </p:pic>
      <p:cxnSp>
        <p:nvCxnSpPr>
          <p:cNvPr id="13" name="直接箭头连接符 12"/>
          <p:cNvCxnSpPr/>
          <p:nvPr/>
        </p:nvCxnSpPr>
        <p:spPr>
          <a:xfrm>
            <a:off x="1652411" y="3808865"/>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39102" y="3808865"/>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174824" y="245763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300395" y="247337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46945" y="4193862"/>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300395" y="4193861"/>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40" name="图片 39"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2996" y="3505622"/>
            <a:ext cx="4341708" cy="2697653"/>
          </a:xfrm>
          <a:prstGeom prst="rect">
            <a:avLst/>
          </a:prstGeom>
        </p:spPr>
      </p:pic>
      <p:sp>
        <p:nvSpPr>
          <p:cNvPr id="41" name="文本框 40"/>
          <p:cNvSpPr txBox="1"/>
          <p:nvPr/>
        </p:nvSpPr>
        <p:spPr>
          <a:xfrm>
            <a:off x="5014110" y="2600351"/>
            <a:ext cx="6862527"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我們初始化一張</a:t>
            </a:r>
            <a:r>
              <a:rPr lang="en-US" altLang="zh-CN" sz="2400" dirty="0">
                <a:latin typeface="黑体" panose="02010609060101010101" pitchFamily="49" charset="-122"/>
                <a:ea typeface="黑体" panose="02010609060101010101" pitchFamily="49" charset="-122"/>
              </a:rPr>
              <a:t>Q</a:t>
            </a:r>
            <a:r>
              <a:rPr lang="zh-CN" altLang="en-US" sz="2400" dirty="0">
                <a:latin typeface="黑体" panose="02010609060101010101" pitchFamily="49" charset="-122"/>
                <a:ea typeface="黑体" panose="02010609060101010101" pitchFamily="49" charset="-122"/>
              </a:rPr>
              <a:t>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a:latin typeface="黑体" panose="02010609060101010101" pitchFamily="49" charset="-122"/>
                <a:ea typeface="黑体" panose="02010609060101010101" pitchFamily="49" charset="-122"/>
              </a:rPr>
              <a:t>來尋找最優策略</a:t>
            </a:r>
            <a:endParaRPr lang="zh-CN" altLang="en-US" sz="2400" dirty="0">
              <a:latin typeface="黑体" panose="02010609060101010101" pitchFamily="49" charset="-122"/>
              <a:ea typeface="黑体" panose="02010609060101010101" pitchFamily="49" charset="-122"/>
            </a:endParaRPr>
          </a:p>
        </p:txBody>
      </p:sp>
      <p:sp>
        <p:nvSpPr>
          <p:cNvPr id="2" name="文本框 1"/>
          <p:cNvSpPr txBox="1"/>
          <p:nvPr/>
        </p:nvSpPr>
        <p:spPr>
          <a:xfrm>
            <a:off x="3267982" y="5515118"/>
            <a:ext cx="1363052" cy="523220"/>
          </a:xfrm>
          <a:prstGeom prst="rect">
            <a:avLst/>
          </a:prstGeom>
          <a:noFill/>
        </p:spPr>
        <p:txBody>
          <a:bodyPr wrap="square" rtlCol="0">
            <a:spAutoFit/>
          </a:bodyPr>
          <a:lstStyle/>
          <a:p>
            <a:r>
              <a:rPr lang="en-US" altLang="zh-CN" sz="2800" b="1" dirty="0">
                <a:solidFill>
                  <a:srgbClr val="FF0000"/>
                </a:solidFill>
              </a:rPr>
              <a:t>Goal</a:t>
            </a:r>
            <a:endParaRPr lang="zh-CN" altLang="en-US" sz="2800" b="1" dirty="0">
              <a:solidFill>
                <a:srgbClr val="FF0000"/>
              </a:solidFill>
            </a:endParaRPr>
          </a:p>
        </p:txBody>
      </p:sp>
      <p:sp>
        <p:nvSpPr>
          <p:cNvPr id="4" name="文本框 3"/>
          <p:cNvSpPr txBox="1"/>
          <p:nvPr/>
        </p:nvSpPr>
        <p:spPr>
          <a:xfrm>
            <a:off x="752233" y="5515118"/>
            <a:ext cx="1800356" cy="523220"/>
          </a:xfrm>
          <a:prstGeom prst="rect">
            <a:avLst/>
          </a:prstGeom>
          <a:noFill/>
        </p:spPr>
        <p:txBody>
          <a:bodyPr wrap="square" rtlCol="0">
            <a:spAutoFit/>
          </a:bodyPr>
          <a:lstStyle/>
          <a:p>
            <a:r>
              <a:rPr lang="en-US" altLang="zh-CN" sz="2800" b="1" dirty="0">
                <a:solidFill>
                  <a:srgbClr val="FF0000"/>
                </a:solidFill>
              </a:rPr>
              <a:t>Forbidden</a:t>
            </a:r>
            <a:endParaRPr lang="zh-CN" altLang="en-US" sz="2800"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endParaRPr lang="en-US" altLang="zh-CN" dirty="0"/>
          </a:p>
          <a:p>
            <a:pPr marL="0" indent="0">
              <a:buNone/>
            </a:pPr>
            <a:r>
              <a:rPr lang="en-US" altLang="zh-CN" dirty="0"/>
              <a:t>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endParaRPr lang="zh-CN" altLang="en-US" dirty="0"/>
          </a:p>
        </p:txBody>
      </p:sp>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3100" y="1913862"/>
            <a:ext cx="4251144" cy="3604434"/>
          </a:xfrm>
          <a:prstGeom prst="rect">
            <a:avLst/>
          </a:prstGeom>
        </p:spPr>
      </p:pic>
      <p:sp>
        <p:nvSpPr>
          <p:cNvPr id="30" name="文本框 29"/>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16" name="图片 15" descr="形状&#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1046" y="4084686"/>
            <a:ext cx="4520768" cy="238196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8072" y="2130258"/>
            <a:ext cx="4056474" cy="398818"/>
          </a:xfrm>
          <a:prstGeom prst="rect">
            <a:avLst/>
          </a:prstGeom>
        </p:spPr>
      </p:pic>
      <p:pic>
        <p:nvPicPr>
          <p:cNvPr id="22" name="图片 21"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3801" y="1137076"/>
            <a:ext cx="6799674" cy="947855"/>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2780" y="3590497"/>
            <a:ext cx="3721497" cy="397745"/>
          </a:xfrm>
          <a:prstGeom prst="rect">
            <a:avLst/>
          </a:prstGeom>
        </p:spPr>
      </p:pic>
      <p:pic>
        <p:nvPicPr>
          <p:cNvPr id="41" name="图片 40" descr="形状&#10;&#10;AI 生成的内容可能不正确。"/>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412" y="2559746"/>
            <a:ext cx="5722313" cy="9478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endParaRPr lang="en-US" altLang="zh-CN" dirty="0"/>
          </a:p>
          <a:p>
            <a:pPr marL="0" indent="0">
              <a:buNone/>
            </a:pPr>
            <a:r>
              <a:rPr lang="en-US" altLang="zh-CN" dirty="0"/>
              <a:t>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endParaRPr lang="zh-CN" altLang="en-US" dirty="0"/>
          </a:p>
        </p:txBody>
      </p:sp>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3100" y="1913862"/>
            <a:ext cx="4251144" cy="3604434"/>
          </a:xfrm>
          <a:prstGeom prst="rect">
            <a:avLst/>
          </a:prstGeom>
        </p:spPr>
      </p:pic>
      <p:sp>
        <p:nvSpPr>
          <p:cNvPr id="30" name="文本框 29"/>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029448" y="1785456"/>
            <a:ext cx="7042047" cy="50699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我們得到了最優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值，最優策略以貪心的方式獲得：</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descr="形状&#10;&#10;AI 生成的内容可能不正确。"/>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455" y="3334980"/>
            <a:ext cx="5318277" cy="2995307"/>
          </a:xfrm>
          <a:prstGeom prst="rect">
            <a:avLst/>
          </a:prstGeom>
        </p:spPr>
      </p:pic>
      <p:sp>
        <p:nvSpPr>
          <p:cNvPr id="5" name="流程图: 可选过程 4"/>
          <p:cNvSpPr/>
          <p:nvPr/>
        </p:nvSpPr>
        <p:spPr>
          <a:xfrm>
            <a:off x="9933953" y="3950723"/>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p:cNvSpPr/>
          <p:nvPr/>
        </p:nvSpPr>
        <p:spPr>
          <a:xfrm>
            <a:off x="7914546" y="4515471"/>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1438479" y="3193229"/>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049391" y="3283764"/>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6775" y="1219898"/>
            <a:ext cx="98587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大約經過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150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輪迭代后，環境中每個狀態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動作對都被訪問了無窮多次：</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496" y="2522784"/>
            <a:ext cx="3879273" cy="5696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244531"/>
            <a:ext cx="11460327"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a:t>
            </a:r>
            <a:r>
              <a:rPr lang="zh-CN" altLang="en-US" dirty="0"/>
              <a:t>標準</a:t>
            </a:r>
            <a:r>
              <a:rPr lang="en-US" altLang="zh-CN" dirty="0"/>
              <a:t>Q-Learning</a:t>
            </a:r>
            <a:r>
              <a:rPr lang="zh-CN" altLang="en-US" dirty="0"/>
              <a:t>的局限性</a:t>
            </a:r>
            <a:endParaRPr lang="zh-CN" altLang="en-US" dirty="0"/>
          </a:p>
        </p:txBody>
      </p:sp>
      <p:sp>
        <p:nvSpPr>
          <p:cNvPr id="15" name="文本框 14"/>
          <p:cNvSpPr txBox="1"/>
          <p:nvPr/>
        </p:nvSpPr>
        <p:spPr>
          <a:xfrm>
            <a:off x="406775" y="1164712"/>
            <a:ext cx="11659261" cy="2221762"/>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傳統的</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Q-Learning</a:t>
            </a:r>
            <a:r>
              <a:rPr lang="zh-CN" altLang="en-US" sz="2400" dirty="0">
                <a:solidFill>
                  <a:srgbClr val="FF0000"/>
                </a:solidFill>
                <a:latin typeface="黑体" panose="02010609060101010101" pitchFamily="49" charset="-122"/>
                <a:ea typeface="黑体" panose="02010609060101010101" pitchFamily="49" charset="-122"/>
              </a:rPr>
              <a:t>的局限性</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使用</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方式來存儲每個「狀態－動作」的</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a:t>
            </a:r>
            <a:r>
              <a:rPr lang="zh-TW" altLang="en-US" sz="2400" dirty="0">
                <a:latin typeface="黑体" panose="02010609060101010101" pitchFamily="49" charset="-122"/>
                <a:ea typeface="黑体" panose="02010609060101010101" pitchFamily="49" charset="-122"/>
              </a:rPr>
              <a:t>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這種方法適用於狀態數量有限、離散的環境</a:t>
            </a:r>
            <a:r>
              <a:rPr lang="zh-CN" altLang="en-US" sz="2400" dirty="0">
                <a:latin typeface="黑体" panose="02010609060101010101" pitchFamily="49" charset="-122"/>
                <a:ea typeface="黑体" panose="02010609060101010101" pitchFamily="49" charset="-122"/>
              </a:rPr>
              <a:t>（比如網格世界</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但</a:t>
            </a:r>
            <a:r>
              <a:rPr lang="zh-TW" altLang="en-US" sz="2400" dirty="0">
                <a:latin typeface="黑体" panose="02010609060101010101" pitchFamily="49" charset="-122"/>
                <a:ea typeface="黑体" panose="02010609060101010101" pitchFamily="49" charset="-122"/>
              </a:rPr>
              <a:t>自動駕駛</a:t>
            </a:r>
            <a:r>
              <a:rPr lang="zh-CN" altLang="en-US" sz="2400" dirty="0">
                <a:latin typeface="黑体" panose="02010609060101010101" pitchFamily="49" charset="-122"/>
                <a:ea typeface="黑体" panose="02010609060101010101" pitchFamily="49" charset="-122"/>
              </a:rPr>
              <a:t>中的車輛的狀態一般由速度、位置、轉向角等連續變量表示，每個變量都可能有無窮多取值 </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en-US" altLang="zh-CN" sz="24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1"/>
          <a:stretch>
            <a:fillRect/>
          </a:stretch>
        </p:blipFill>
        <p:spPr>
          <a:xfrm>
            <a:off x="6825427" y="4058821"/>
            <a:ext cx="4375560" cy="1918029"/>
          </a:xfrm>
          <a:prstGeom prst="rect">
            <a:avLst/>
          </a:prstGeom>
        </p:spPr>
      </p:pic>
      <p:pic>
        <p:nvPicPr>
          <p:cNvPr id="22" name="图片 21" descr="形状&#10;&#10;AI 生成的内容可能不正确。"/>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327" y="3724928"/>
            <a:ext cx="4647247" cy="2550731"/>
          </a:xfrm>
          <a:prstGeom prst="rect">
            <a:avLst/>
          </a:prstGeom>
        </p:spPr>
      </p:pic>
      <p:sp>
        <p:nvSpPr>
          <p:cNvPr id="24" name="文本框 23"/>
          <p:cNvSpPr txBox="1"/>
          <p:nvPr/>
        </p:nvSpPr>
        <p:spPr>
          <a:xfrm>
            <a:off x="5834414" y="3618802"/>
            <a:ext cx="6357586" cy="400110"/>
          </a:xfrm>
          <a:prstGeom prst="rect">
            <a:avLst/>
          </a:prstGeom>
          <a:noFill/>
        </p:spPr>
        <p:txBody>
          <a:bodyPr wrap="square">
            <a:spAutoFit/>
          </a:bodyPr>
          <a:lstStyle/>
          <a:p>
            <a:r>
              <a:rPr lang="zh-CN" altLang="en-US" sz="2000" i="0" kern="1200" dirty="0">
                <a:solidFill>
                  <a:srgbClr val="FF0000"/>
                </a:solidFill>
                <a:effectLst/>
                <a:latin typeface="黑体" panose="02010609060101010101" pitchFamily="49" charset="-122"/>
                <a:ea typeface="黑体" panose="02010609060101010101" pitchFamily="49" charset="-122"/>
              </a:rPr>
              <a:t>无法使用这种表格形式来记录無限個状态动作对的值</a:t>
            </a:r>
            <a:r>
              <a:rPr lang="zh-CN" altLang="en-US" sz="2000" dirty="0">
                <a:solidFill>
                  <a:srgbClr val="FF0000"/>
                </a:solidFill>
              </a:rPr>
              <a:t>！</a:t>
            </a:r>
            <a:endParaRPr lang="zh-CN" altLang="en-US" sz="2000" dirty="0">
              <a:solidFill>
                <a:srgbClr val="FF0000"/>
              </a:solidFill>
            </a:endParaRPr>
          </a:p>
        </p:txBody>
      </p:sp>
      <p:sp>
        <p:nvSpPr>
          <p:cNvPr id="3" name="思想气泡: 云 2"/>
          <p:cNvSpPr/>
          <p:nvPr/>
        </p:nvSpPr>
        <p:spPr>
          <a:xfrm>
            <a:off x="5040651" y="2868914"/>
            <a:ext cx="1195754" cy="74056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Times New Roman" panose="02020603050405020304" pitchFamily="18" charset="0"/>
                <a:cs typeface="Times New Roman" panose="02020603050405020304" pitchFamily="18" charset="0"/>
              </a:rPr>
              <a:t>?</a:t>
            </a:r>
            <a:endParaRPr lang="zh-CN" altLang="en-US"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57802"/>
            <a:ext cx="11517001" cy="1566995"/>
          </a:xfrm>
        </p:spPr>
        <p:txBody>
          <a:bodyPr/>
          <a:lstStyle/>
          <a:p>
            <a:pPr>
              <a:lnSpc>
                <a:spcPct val="125000"/>
              </a:lnSpc>
            </a:pPr>
            <a:r>
              <a:rPr lang="zh-TW" altLang="en-US" sz="2400" dirty="0"/>
              <a:t>規則系統</a:t>
            </a:r>
            <a:r>
              <a:rPr lang="zh-CN" altLang="en-US" sz="2400" dirty="0"/>
              <a:t>驱动方法</a:t>
            </a:r>
            <a:r>
              <a:rPr lang="zh-TW" altLang="en-US" sz="2400" dirty="0"/>
              <a:t>是自動駕駛早期與實際部署中的主流做法</a:t>
            </a:r>
            <a:r>
              <a:rPr lang="zh-CN" altLang="en-US" sz="2400" dirty="0"/>
              <a:t>。</a:t>
            </a:r>
            <a:endParaRPr lang="en-US" altLang="zh-CN" sz="2400" dirty="0"/>
          </a:p>
          <a:p>
            <a:pPr marL="0" indent="0">
              <a:lnSpc>
                <a:spcPct val="125000"/>
              </a:lnSpc>
              <a:buNone/>
            </a:pPr>
            <a:r>
              <a:rPr lang="zh-CN" altLang="en-US" sz="2400" dirty="0"/>
              <a:t>比如，早期的谷歌自動駕駛系統</a:t>
            </a:r>
            <a:r>
              <a:rPr lang="en-US" altLang="zh-CN" sz="2400" dirty="0"/>
              <a:t>Waymo</a:t>
            </a:r>
            <a:r>
              <a:rPr lang="zh-CN" altLang="en-US" sz="2400" dirty="0"/>
              <a:t>，包含大量显式规则和有限状态机，用于行为选择和路径规划。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endParaRPr lang="zh-CN" altLang="en-US" dirty="0"/>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1"/>
          <a:stretch>
            <a:fillRect/>
          </a:stretch>
        </p:blipFill>
        <p:spPr>
          <a:xfrm>
            <a:off x="7662355" y="3581400"/>
            <a:ext cx="4383541" cy="2789983"/>
          </a:xfrm>
          <a:prstGeom prst="rect">
            <a:avLst/>
          </a:prstGeom>
        </p:spPr>
      </p:pic>
      <p:sp>
        <p:nvSpPr>
          <p:cNvPr id="5" name="文本框 4"/>
          <p:cNvSpPr txBox="1"/>
          <p:nvPr/>
        </p:nvSpPr>
        <p:spPr>
          <a:xfrm>
            <a:off x="420444" y="2696967"/>
            <a:ext cx="11625452"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但隨著技術進步，目前主流解決方案已經以數據驅動的深度學習方法為主，規則系統更多轉向安全層，独立于主决策系统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Mobileye</a:t>
            </a:r>
            <a:r>
              <a:rPr lang="en-US" altLang="zh-CN" sz="2400" dirty="0"/>
              <a:t>)</a:t>
            </a:r>
            <a:r>
              <a:rPr lang="zh-CN" altLang="en-US" sz="2400" dirty="0"/>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0" name="图形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775" y="3858288"/>
            <a:ext cx="6800102" cy="2348060"/>
          </a:xfrm>
          <a:prstGeom prst="rect">
            <a:avLst/>
          </a:prstGeom>
        </p:spPr>
      </p:pic>
      <p:sp>
        <p:nvSpPr>
          <p:cNvPr id="11" name="文本框 10"/>
          <p:cNvSpPr txBox="1"/>
          <p:nvPr/>
        </p:nvSpPr>
        <p:spPr>
          <a:xfrm>
            <a:off x="6536605" y="4263962"/>
            <a:ext cx="1340543" cy="400110"/>
          </a:xfrm>
          <a:prstGeom prst="rect">
            <a:avLst/>
          </a:prstGeom>
          <a:noFill/>
        </p:spPr>
        <p:txBody>
          <a:bodyPr wrap="square" rtlCol="0">
            <a:spAutoFit/>
          </a:bodyPr>
          <a:lstStyle/>
          <a:p>
            <a:r>
              <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網絡輸出</a:t>
            </a:r>
            <a:endPar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线性值函数近似</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非线性值函数近似：神经网络</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66950" y="35623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如何解決連續狀態空間的問題：值函數近似</a:t>
            </a:r>
            <a:endParaRPr lang="zh-CN" altLang="en-US" dirty="0"/>
          </a:p>
        </p:txBody>
      </p:sp>
      <mc:AlternateContent xmlns:mc="http://schemas.openxmlformats.org/markup-compatibility/2006">
        <mc:Choice xmlns:a14="http://schemas.microsoft.com/office/drawing/2010/main" Requires="a14">
          <p:sp>
            <p:nvSpPr>
              <p:cNvPr id="8" name="文本框 7"/>
              <p:cNvSpPr txBox="1"/>
              <p:nvPr/>
            </p:nvSpPr>
            <p:spPr>
              <a:xfrm>
                <a:off x="313676" y="1132558"/>
                <a:ext cx="11564647" cy="2257669"/>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想象有一組一維狀態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sub>
                    </m:sSub>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他們的狀態值是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𝑛</m:t>
                            </m:r>
                          </m:sub>
                        </m:sSub>
                      </m:e>
                    </m:d>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假設</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rPr>
                        </m:ctrlPr>
                      </m:dPr>
                      <m:e>
                        <m:r>
                          <m:rPr>
                            <m:sty m:val="p"/>
                          </m:rPr>
                          <a:rPr lang="en-US" altLang="zh-CN" sz="2400" i="1">
                            <a:latin typeface="Cambria Math" panose="02040503050406030204" pitchFamily="18" charset="0"/>
                            <a:ea typeface="黑体" panose="02010609060101010101" pitchFamily="49" charset="-122"/>
                          </a:rPr>
                          <m:t>s</m:t>
                        </m:r>
                      </m:e>
                    </m:d>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是</m:t>
                    </m:r>
                    <m:r>
                      <a:rPr lang="zh-CN" altLang="en-US" sz="2400" i="1" smtClean="0">
                        <a:latin typeface="Cambria Math" panose="02040503050406030204" pitchFamily="18" charset="0"/>
                        <a:ea typeface="黑体" panose="02010609060101010101" pitchFamily="49" charset="-122"/>
                      </a:rPr>
                      <m:t>趨於無窮大</m:t>
                    </m:r>
                  </m:oMath>
                </a14:m>
                <a:r>
                  <a:rPr lang="zh-CN" altLang="en-US" sz="2400" dirty="0">
                    <a:latin typeface="黑体" panose="02010609060101010101" pitchFamily="49" charset="-122"/>
                    <a:ea typeface="黑体" panose="02010609060101010101" pitchFamily="49" charset="-122"/>
                  </a:rPr>
                  <a:t>的</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如果我們能找到狀態</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自變量</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與狀態值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𝑠</m:t>
                        </m:r>
                      </m:e>
                    </m:d>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因變量</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之間的映射關係，</a:t>
                </a:r>
                <a:endParaRPr lang="en-US" altLang="zh-CN" sz="2400" dirty="0">
                  <a:latin typeface="Cambria Math" panose="02040503050406030204" pitchFamily="18" charset="0"/>
                  <a:ea typeface="黑体" panose="02010609060101010101" pitchFamily="49" charset="-122"/>
                </a:endParaRPr>
              </a:p>
              <a:p>
                <a:pPr>
                  <a:lnSpc>
                    <a:spcPct val="150000"/>
                  </a:lnSpc>
                </a:pPr>
                <a:r>
                  <a:rPr lang="zh-CN" altLang="en-US" sz="2400" dirty="0">
                    <a:latin typeface="Cambria Math" panose="02040503050406030204" pitchFamily="18" charset="0"/>
                    <a:ea typeface="黑体" panose="02010609060101010101" pitchFamily="49" charset="-122"/>
                  </a:rPr>
                  <a:t>那就能对</a:t>
                </a:r>
                <a:r>
                  <a:rPr lang="zh-CN" altLang="en-US" sz="2400" b="1" dirty="0">
                    <a:solidFill>
                      <a:srgbClr val="FF0000"/>
                    </a:solidFill>
                    <a:latin typeface="Cambria Math" panose="02040503050406030204" pitchFamily="18" charset="0"/>
                    <a:ea typeface="黑体" panose="02010609060101010101" pitchFamily="49" charset="-122"/>
                  </a:rPr>
                  <a:t>未曾访问过，但与已见状态相似的状态</a:t>
                </a:r>
                <a:r>
                  <a:rPr lang="zh-CN" altLang="en-US" sz="2400" dirty="0">
                    <a:latin typeface="Cambria Math" panose="02040503050406030204" pitchFamily="18" charset="0"/>
                    <a:ea typeface="黑体" panose="02010609060101010101" pitchFamily="49" charset="-122"/>
                  </a:rPr>
                  <a:t>进行泛化。</a:t>
                </a:r>
                <a:endParaRPr lang="zh-CN" altLang="en-US" sz="2400" dirty="0">
                  <a:latin typeface="黑体" panose="02010609060101010101" pitchFamily="49" charset="-122"/>
                  <a:ea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313676" y="1132558"/>
                <a:ext cx="11564647" cy="2257669"/>
              </a:xfrm>
              <a:prstGeom prst="rect">
                <a:avLst/>
              </a:prstGeom>
              <a:blipFill rotWithShape="1">
                <a:blip r:embed="rId1"/>
                <a:stretch>
                  <a:fillRect l="-5" t="-16" b="-295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58647" y="3544180"/>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358647" y="3544180"/>
                <a:ext cx="9447089" cy="2775760"/>
              </a:xfrm>
              <a:prstGeom prst="rect">
                <a:avLst/>
              </a:prstGeom>
              <a:blipFill rotWithShape="1">
                <a:blip r:embed="rId2"/>
                <a:stretch>
                  <a:fillRect l="-5" t="-9" r="1" b="-1152"/>
                </a:stretch>
              </a:blipFill>
            </p:spPr>
            <p:txBody>
              <a:bodyPr/>
              <a:lstStyle/>
              <a:p>
                <a:r>
                  <a:rPr lang="en-US" altLang="en-US">
                    <a:noFill/>
                  </a:rPr>
                  <a:t> </a:t>
                </a:r>
              </a:p>
            </p:txBody>
          </p:sp>
        </mc:Fallback>
      </mc:AlternateContent>
      <p:pic>
        <p:nvPicPr>
          <p:cNvPr id="17" name="图片 16"/>
          <p:cNvPicPr>
            <a:picLocks noChangeAspect="1"/>
          </p:cNvPicPr>
          <p:nvPr/>
        </p:nvPicPr>
        <p:blipFill>
          <a:blip r:embed="rId3"/>
          <a:stretch>
            <a:fillRect/>
          </a:stretch>
        </p:blipFill>
        <p:spPr>
          <a:xfrm>
            <a:off x="456229" y="4745633"/>
            <a:ext cx="7281002" cy="413429"/>
          </a:xfrm>
          <a:prstGeom prst="rect">
            <a:avLst/>
          </a:prstGeom>
        </p:spPr>
      </p:pic>
      <mc:AlternateContent xmlns:mc="http://schemas.openxmlformats.org/markup-compatibility/2006">
        <mc:Choice xmlns:a14="http://schemas.microsoft.com/office/drawing/2010/main" Requires="a14">
          <p:sp>
            <p:nvSpPr>
              <p:cNvPr id="25" name="文本框 24"/>
              <p:cNvSpPr txBox="1"/>
              <p:nvPr/>
            </p:nvSpPr>
            <p:spPr>
              <a:xfrm>
                <a:off x="2509560" y="5801848"/>
                <a:ext cx="178664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25" name="文本框 24"/>
              <p:cNvSpPr txBox="1">
                <a:spLocks noRot="1" noChangeAspect="1" noMove="1" noResize="1" noEditPoints="1" noAdjustHandles="1" noChangeArrowheads="1" noChangeShapeType="1" noTextEdit="1"/>
              </p:cNvSpPr>
              <p:nvPr/>
            </p:nvSpPr>
            <p:spPr>
              <a:xfrm>
                <a:off x="2509560" y="5801848"/>
                <a:ext cx="1786643" cy="430887"/>
              </a:xfrm>
              <a:prstGeom prst="rect">
                <a:avLst/>
              </a:prstGeom>
              <a:blipFill rotWithShape="1">
                <a:blip r:embed="rId4"/>
                <a:stretch>
                  <a:fillRect l="-2" t="-113" r="-1220" b="49"/>
                </a:stretch>
              </a:blipFill>
            </p:spPr>
            <p:txBody>
              <a:bodyPr/>
              <a:lstStyle/>
              <a:p>
                <a:r>
                  <a:rPr lang="en-US" altLang="en-US">
                    <a:noFill/>
                  </a:rPr>
                  <a:t> </a:t>
                </a:r>
              </a:p>
            </p:txBody>
          </p:sp>
        </mc:Fallback>
      </mc:AlternateContent>
      <p:pic>
        <p:nvPicPr>
          <p:cNvPr id="29" name="图形 2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5798" y="3610836"/>
            <a:ext cx="3819877" cy="27333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綫性值函數近似</a:t>
            </a:r>
            <a:endParaRPr lang="zh-CN" altLang="en-US" dirty="0"/>
          </a:p>
        </p:txBody>
      </p:sp>
      <mc:AlternateContent xmlns:mc="http://schemas.openxmlformats.org/markup-compatibility/2006">
        <mc:Choice xmlns:a14="http://schemas.microsoft.com/office/drawing/2010/main" Requires="a14">
          <p:sp>
            <p:nvSpPr>
              <p:cNvPr id="16" name="文本框 15"/>
              <p:cNvSpPr txBox="1"/>
              <p:nvPr/>
            </p:nvSpPr>
            <p:spPr>
              <a:xfrm>
                <a:off x="456229" y="1126404"/>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456229" y="1126404"/>
                <a:ext cx="9447089" cy="2775760"/>
              </a:xfrm>
              <a:prstGeom prst="rect">
                <a:avLst/>
              </a:prstGeom>
              <a:blipFill rotWithShape="1">
                <a:blip r:embed="rId1"/>
                <a:stretch>
                  <a:fillRect l="-3" t="-20" r="5" b="-1141"/>
                </a:stretch>
              </a:blipFill>
            </p:spPr>
            <p:txBody>
              <a:bodyPr/>
              <a:lstStyle/>
              <a:p>
                <a:r>
                  <a:rPr lang="en-US" altLang="en-US">
                    <a:noFill/>
                  </a:rPr>
                  <a:t> </a:t>
                </a:r>
              </a:p>
            </p:txBody>
          </p:sp>
        </mc:Fallback>
      </mc:AlternateContent>
      <p:pic>
        <p:nvPicPr>
          <p:cNvPr id="17" name="图片 16"/>
          <p:cNvPicPr>
            <a:picLocks noChangeAspect="1"/>
          </p:cNvPicPr>
          <p:nvPr/>
        </p:nvPicPr>
        <p:blipFill>
          <a:blip r:embed="rId2"/>
          <a:stretch>
            <a:fillRect/>
          </a:stretch>
        </p:blipFill>
        <p:spPr>
          <a:xfrm>
            <a:off x="456229" y="2307569"/>
            <a:ext cx="7281002" cy="413429"/>
          </a:xfrm>
          <a:prstGeom prst="rect">
            <a:avLst/>
          </a:prstGeom>
        </p:spPr>
      </p:pic>
      <mc:AlternateContent xmlns:mc="http://schemas.openxmlformats.org/markup-compatibility/2006">
        <mc:Choice xmlns:a14="http://schemas.microsoft.com/office/drawing/2010/main" Requires="a14">
          <p:sp>
            <p:nvSpPr>
              <p:cNvPr id="25" name="文本框 24"/>
              <p:cNvSpPr txBox="1"/>
              <p:nvPr/>
            </p:nvSpPr>
            <p:spPr>
              <a:xfrm>
                <a:off x="2318642" y="3348581"/>
                <a:ext cx="178664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25" name="文本框 24"/>
              <p:cNvSpPr txBox="1">
                <a:spLocks noRot="1" noChangeAspect="1" noMove="1" noResize="1" noEditPoints="1" noAdjustHandles="1" noChangeArrowheads="1" noChangeShapeType="1" noTextEdit="1"/>
              </p:cNvSpPr>
              <p:nvPr/>
            </p:nvSpPr>
            <p:spPr>
              <a:xfrm>
                <a:off x="2318642" y="3348581"/>
                <a:ext cx="1786643" cy="430887"/>
              </a:xfrm>
              <a:prstGeom prst="rect">
                <a:avLst/>
              </a:prstGeom>
              <a:blipFill rotWithShape="1">
                <a:blip r:embed="rId3"/>
                <a:stretch>
                  <a:fillRect l="-14" t="-52" r="-1208" b="135"/>
                </a:stretch>
              </a:blipFill>
            </p:spPr>
            <p:txBody>
              <a:bodyPr/>
              <a:lstStyle/>
              <a:p>
                <a:r>
                  <a:rPr lang="en-US" altLang="en-US">
                    <a:noFill/>
                  </a:rPr>
                  <a:t> </a:t>
                </a:r>
              </a:p>
            </p:txBody>
          </p:sp>
        </mc:Fallback>
      </mc:AlternateContent>
      <p:pic>
        <p:nvPicPr>
          <p:cNvPr id="29" name="图形 2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0504" y="1212515"/>
            <a:ext cx="3649054" cy="2566953"/>
          </a:xfrm>
          <a:prstGeom prst="rect">
            <a:avLst/>
          </a:prstGeom>
        </p:spPr>
      </p:pic>
      <p:pic>
        <p:nvPicPr>
          <p:cNvPr id="2" name="图片 1"/>
          <p:cNvPicPr>
            <a:picLocks noChangeAspect="1"/>
          </p:cNvPicPr>
          <p:nvPr/>
        </p:nvPicPr>
        <p:blipFill>
          <a:blip r:embed="rId6"/>
          <a:stretch>
            <a:fillRect/>
          </a:stretch>
        </p:blipFill>
        <p:spPr>
          <a:xfrm>
            <a:off x="527354" y="4014353"/>
            <a:ext cx="6225138" cy="2434869"/>
          </a:xfrm>
          <a:prstGeom prst="rect">
            <a:avLst/>
          </a:prstGeom>
        </p:spPr>
      </p:pic>
      <p:sp>
        <p:nvSpPr>
          <p:cNvPr id="4" name="文本框 3"/>
          <p:cNvSpPr txBox="1"/>
          <p:nvPr/>
        </p:nvSpPr>
        <p:spPr>
          <a:xfrm>
            <a:off x="7043451" y="5431726"/>
            <a:ext cx="4301290" cy="830997"/>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我們很難用一個平面去近似一個非平面 ！</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7043451" y="3760558"/>
            <a:ext cx="490610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缺點：</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A66AD"/>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无法拟合复杂非线性关系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難以選擇合適的特徵向量</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非綫性值函數近似：神经网络</a:t>
            </a:r>
            <a:endParaRPr lang="zh-CN" altLang="en-US" dirty="0"/>
          </a:p>
        </p:txBody>
      </p:sp>
      <p:sp>
        <p:nvSpPr>
          <p:cNvPr id="5" name="文本框 4"/>
          <p:cNvSpPr txBox="1"/>
          <p:nvPr/>
        </p:nvSpPr>
        <p:spPr>
          <a:xfrm>
            <a:off x="406774" y="1146051"/>
            <a:ext cx="11623171" cy="5306581"/>
          </a:xfrm>
          <a:prstGeom prst="rect">
            <a:avLst/>
          </a:prstGeom>
          <a:noFill/>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非綫性模型</a:t>
            </a:r>
            <a:r>
              <a:rPr lang="en-US" altLang="zh-CN" sz="2400" b="1" dirty="0">
                <a:latin typeface="黑体" panose="02010609060101010101" pitchFamily="49" charset="-122"/>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近年来被广泛使用的技术，使用神經網絡作爲非綫性近似器。</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dirty="0">
                <a:latin typeface="Cambria Math" panose="02040503050406030204" pitchFamily="18" charset="0"/>
                <a:ea typeface="黑体" panose="02010609060101010101" pitchFamily="49" charset="-122"/>
              </a:rPr>
              <a:t>理論上只要有足夠多的隱藏層神經元，神經網絡能夠以任意精度逼近一個複雜函數，無論這個函數的形式是否已知。</a:t>
            </a:r>
            <a:endParaRPr lang="en-US" altLang="zh-CN" sz="2400" dirty="0">
              <a:latin typeface="Cambria Math" panose="02040503050406030204" pitchFamily="18" charset="0"/>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413407" y="2355064"/>
            <a:ext cx="4509439" cy="2532051"/>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4723988" y="1960842"/>
                <a:ext cx="7054605" cy="4801314"/>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神經網絡的輸入是狀態</a:t>
                </a:r>
                <a14:m>
                  <m:oMath xmlns:m="http://schemas.openxmlformats.org/officeDocument/2006/math">
                    <m:r>
                      <a:rPr lang="en-US" altLang="zh-CN" sz="2400">
                        <a:latin typeface="Cambria Math" panose="02040503050406030204" pitchFamily="18" charset="0"/>
                        <a:ea typeface="黑体" panose="02010609060101010101" pitchFamily="49" charset="-122"/>
                      </a:rPr>
                      <m:t>𝑠</m:t>
                    </m:r>
                  </m:oMath>
                </a14:m>
                <a:r>
                  <a:rPr lang="zh-CN" altLang="en-US" sz="2400" dirty="0">
                    <a:latin typeface="Cambria Math" panose="02040503050406030204" pitchFamily="18" charset="0"/>
                    <a:ea typeface="黑体" panose="02010609060101010101" pitchFamily="49" charset="-122"/>
                  </a:rPr>
                  <a:t>，輸出是狀態值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a:latin typeface="Cambria Math" panose="02040503050406030204" pitchFamily="18" charset="0"/>
                            <a:ea typeface="黑体" panose="02010609060101010101" pitchFamily="49" charset="-122"/>
                          </a:rPr>
                          <m:t>𝑠</m:t>
                        </m:r>
                      </m:e>
                    </m:d>
                  </m:oMath>
                </a14:m>
                <a:r>
                  <a:rPr lang="zh-CN" altLang="en-US" sz="2400" dirty="0">
                    <a:latin typeface="Cambria Math" panose="02040503050406030204" pitchFamily="18" charset="0"/>
                    <a:ea typeface="黑体" panose="02010609060101010101" pitchFamily="49" charset="-122"/>
                  </a:rPr>
                  <a:t>，網絡中有非綫性激活函數以及一組需要學習的參數</a:t>
                </a:r>
                <a14:m>
                  <m:oMath xmlns:m="http://schemas.openxmlformats.org/officeDocument/2006/math">
                    <m:r>
                      <a:rPr lang="en-US" altLang="zh-CN" sz="2400">
                        <a:latin typeface="Cambria Math" panose="02040503050406030204" pitchFamily="18" charset="0"/>
                        <a:ea typeface="黑体" panose="02010609060101010101" pitchFamily="49" charset="-122"/>
                      </a:rPr>
                      <m:t>𝑤</m:t>
                    </m:r>
                    <m:r>
                      <a:rPr lang="zh-CN" altLang="en-US" sz="2400">
                        <a:latin typeface="Cambria Math" panose="02040503050406030204" pitchFamily="18" charset="0"/>
                        <a:ea typeface="黑体" panose="02010609060101010101" pitchFamily="49" charset="-122"/>
                      </a:rPr>
                      <m:t>。</m:t>
                    </m:r>
                  </m:oMath>
                </a14:m>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原理上與                             做的是相同的事情：</a:t>
                </a:r>
                <a:r>
                  <a:rPr lang="zh-CN" altLang="en-US" sz="2400" dirty="0">
                    <a:solidFill>
                      <a:srgbClr val="FF0000"/>
                    </a:solidFill>
                    <a:latin typeface="Cambria Math" panose="02040503050406030204" pitchFamily="18" charset="0"/>
                    <a:ea typeface="黑体" panose="02010609060101010101" pitchFamily="49" charset="-122"/>
                  </a:rPr>
                  <a:t>近似一個函數或擬合一組數據點</a:t>
                </a:r>
                <a:r>
                  <a:rPr lang="zh-CN" altLang="en-US" sz="2400" dirty="0">
                    <a:latin typeface="Cambria Math" panose="02040503050406030204" pitchFamily="18" charset="0"/>
                    <a:ea typeface="黑体" panose="02010609060101010101" pitchFamily="49" charset="-122"/>
                  </a:rPr>
                  <a:t>，但神經網絡受益於非綫性表示，近似能力更加强大，所以更加通用。</a:t>
                </a:r>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endParaRPr lang="en-US" altLang="zh-CN" sz="2400" dirty="0">
                  <a:solidFill>
                    <a:srgbClr val="FF0000"/>
                  </a:solidFill>
                  <a:latin typeface="Cambria Math" panose="02040503050406030204" pitchFamily="18" charset="0"/>
                  <a:ea typeface="黑体" panose="02010609060101010101" pitchFamily="49" charset="-122"/>
                </a:endParaRPr>
              </a:p>
              <a:p>
                <a:pPr>
                  <a:lnSpc>
                    <a:spcPct val="150000"/>
                  </a:lnSpc>
                </a:pPr>
                <a:endParaRPr lang="en-US" altLang="zh-CN" sz="2400" b="1" dirty="0">
                  <a:latin typeface="Cambria Math" panose="02040503050406030204" pitchFamily="18" charset="0"/>
                  <a:ea typeface="黑体" panose="02010609060101010101" pitchFamily="49" charset="-122"/>
                </a:endParaRPr>
              </a:p>
              <a:p>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723988" y="1960842"/>
                <a:ext cx="7054605" cy="4801314"/>
              </a:xfrm>
              <a:prstGeom prst="rect">
                <a:avLst/>
              </a:prstGeom>
              <a:blipFill rotWithShape="1">
                <a:blip r:embed="rId2"/>
                <a:stretch>
                  <a:fillRect l="-3" t="-12" r="-1206" b="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932345" y="2291746"/>
                <a:ext cx="46321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1</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932345" y="2291746"/>
                <a:ext cx="463216" cy="369332"/>
              </a:xfrm>
              <a:prstGeom prst="rect">
                <a:avLst/>
              </a:prstGeom>
              <a:blipFill rotWithShape="1">
                <a:blip r:embed="rId3"/>
                <a:stretch>
                  <a:fillRect l="-36" t="-8" r="101" b="11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202798" y="2138638"/>
                <a:ext cx="46321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2</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2202798" y="2138638"/>
                <a:ext cx="463216" cy="369332"/>
              </a:xfrm>
              <a:prstGeom prst="rect">
                <a:avLst/>
              </a:prstGeom>
              <a:blipFill rotWithShape="1">
                <a:blip r:embed="rId4"/>
                <a:stretch>
                  <a:fillRect l="-133" t="-161" r="61" b="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453535" y="2242918"/>
                <a:ext cx="46321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3</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p:sp>
            <p:nvSpPr>
              <p:cNvPr id="17" name="文本框 16"/>
              <p:cNvSpPr txBox="1">
                <a:spLocks noRot="1" noChangeAspect="1" noMove="1" noResize="1" noEditPoints="1" noAdjustHandles="1" noChangeArrowheads="1" noChangeShapeType="1" noTextEdit="1"/>
              </p:cNvSpPr>
              <p:nvPr/>
            </p:nvSpPr>
            <p:spPr>
              <a:xfrm>
                <a:off x="3453535" y="2242918"/>
                <a:ext cx="463216" cy="369332"/>
              </a:xfrm>
              <a:prstGeom prst="rect">
                <a:avLst/>
              </a:prstGeom>
              <a:blipFill rotWithShape="1">
                <a:blip r:embed="rId5"/>
                <a:stretch>
                  <a:fillRect l="-87" t="-27" r="15" b="13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6464647" y="3779041"/>
                <a:ext cx="178664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18" name="文本框 17"/>
              <p:cNvSpPr txBox="1">
                <a:spLocks noRot="1" noChangeAspect="1" noMove="1" noResize="1" noEditPoints="1" noAdjustHandles="1" noChangeArrowheads="1" noChangeShapeType="1" noTextEdit="1"/>
              </p:cNvSpPr>
              <p:nvPr/>
            </p:nvSpPr>
            <p:spPr>
              <a:xfrm>
                <a:off x="6464647" y="3779041"/>
                <a:ext cx="1786643" cy="430887"/>
              </a:xfrm>
              <a:prstGeom prst="rect">
                <a:avLst/>
              </a:prstGeom>
              <a:blipFill rotWithShape="1">
                <a:blip r:embed="rId6"/>
                <a:stretch>
                  <a:fillRect l="-19" t="-36" r="-1203" b="119"/>
                </a:stretch>
              </a:blipFill>
            </p:spPr>
            <p:txBody>
              <a:bodyPr/>
              <a:lstStyle/>
              <a:p>
                <a:r>
                  <a:rPr lang="en-US"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Deep Q-Learning (DQN)</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的配置与训练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经验回放技术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286000" lvl="5" indent="0">
              <a:lnSpc>
                <a:spcPct val="150000"/>
              </a:lnSpc>
              <a:buClr>
                <a:srgbClr val="0070C0"/>
              </a:buClr>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266950" y="41719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60763"/>
            <a:ext cx="11480425" cy="1582438"/>
          </a:xfrm>
        </p:spPr>
        <p:txBody>
          <a:bodyPr/>
          <a:lstStyle/>
          <a:p>
            <a:pPr marL="0" indent="0">
              <a:lnSpc>
                <a:spcPct val="125000"/>
              </a:lnSpc>
              <a:buNone/>
            </a:pPr>
            <a:r>
              <a:rPr lang="en-US" altLang="zh-CN" sz="2400" dirty="0"/>
              <a:t>Deep Q-Learning </a:t>
            </a:r>
            <a:r>
              <a:rPr lang="zh-CN" altLang="en-US" sz="2400" dirty="0"/>
              <a:t>也可稱爲 </a:t>
            </a:r>
            <a:r>
              <a:rPr lang="en-US" altLang="zh-CN" sz="2400" b="1" dirty="0"/>
              <a:t>Deep Q-Network (DQN)</a:t>
            </a:r>
            <a:endParaRPr lang="en-US" altLang="zh-CN" sz="2400" b="1" dirty="0"/>
          </a:p>
          <a:p>
            <a:pPr>
              <a:lnSpc>
                <a:spcPct val="125000"/>
              </a:lnSpc>
            </a:pPr>
            <a:r>
              <a:rPr lang="zh-CN" altLang="en-US" sz="2400" dirty="0">
                <a:latin typeface="Cambria Math" panose="02040503050406030204" pitchFamily="18" charset="0"/>
                <a:cs typeface="+mn-cs"/>
              </a:rPr>
              <a:t>最早期且最成功將深度神經網絡引入强化學習的算法之一</a:t>
            </a:r>
            <a:endParaRPr lang="en-US" altLang="zh-CN" sz="2400" dirty="0">
              <a:latin typeface="Cambria Math" panose="02040503050406030204" pitchFamily="18" charset="0"/>
              <a:cs typeface="+mn-cs"/>
            </a:endParaRPr>
          </a:p>
          <a:p>
            <a:pPr>
              <a:lnSpc>
                <a:spcPct val="125000"/>
              </a:lnSpc>
            </a:pPr>
            <a:r>
              <a:rPr lang="zh-CN" altLang="en-US" sz="2400" dirty="0">
                <a:latin typeface="Cambria Math" panose="02040503050406030204" pitchFamily="18" charset="0"/>
                <a:cs typeface="+mn-cs"/>
              </a:rPr>
              <a:t>利用神經網絡作爲非綫性近似器來近似</a:t>
            </a:r>
            <a:r>
              <a:rPr lang="en-US" altLang="zh-CN" sz="2400" dirty="0">
                <a:latin typeface="Cambria Math" panose="02040503050406030204" pitchFamily="18" charset="0"/>
                <a:cs typeface="+mn-cs"/>
              </a:rPr>
              <a:t>Q</a:t>
            </a:r>
            <a:r>
              <a:rPr lang="zh-CN" altLang="en-US" sz="2400" dirty="0">
                <a:latin typeface="Cambria Math" panose="02040503050406030204" pitchFamily="18" charset="0"/>
                <a:cs typeface="+mn-cs"/>
              </a:rPr>
              <a:t>函數，以</a:t>
            </a:r>
            <a:r>
              <a:rPr lang="en-US" altLang="zh-CN" sz="2400" dirty="0">
                <a:latin typeface="Cambria Math" panose="02040503050406030204" pitchFamily="18" charset="0"/>
                <a:cs typeface="+mn-cs"/>
              </a:rPr>
              <a:t>Q-Learning</a:t>
            </a:r>
            <a:r>
              <a:rPr lang="zh-CN" altLang="en-US" sz="2400" dirty="0">
                <a:latin typeface="Cambria Math" panose="02040503050406030204" pitchFamily="18" charset="0"/>
                <a:cs typeface="+mn-cs"/>
              </a:rPr>
              <a:t>變體的方式進行訓練</a:t>
            </a:r>
            <a:endParaRPr lang="en-US" altLang="zh-CN" sz="2400" dirty="0">
              <a:latin typeface="Cambria Math" panose="02040503050406030204" pitchFamily="18" charset="0"/>
              <a:cs typeface="+mn-cs"/>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Deep Q-Learning (DQN)</a:t>
            </a:r>
            <a:endParaRPr lang="zh-CN" altLang="en-US" dirty="0"/>
          </a:p>
        </p:txBody>
      </p:sp>
      <p:sp>
        <p:nvSpPr>
          <p:cNvPr id="46" name="文本框 45"/>
          <p:cNvSpPr txBox="1"/>
          <p:nvPr/>
        </p:nvSpPr>
        <p:spPr>
          <a:xfrm>
            <a:off x="416822" y="2743201"/>
            <a:ext cx="986819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所以現在我們可以做什麽事？</a:t>
            </a:r>
            <a:r>
              <a:rPr lang="zh-CN" altLang="en-US" sz="2400" dirty="0">
                <a:latin typeface="黑体" panose="02010609060101010101" pitchFamily="49" charset="-122"/>
                <a:ea typeface="黑体" panose="02010609060101010101" pitchFamily="49" charset="-122"/>
              </a:rPr>
              <a:t>從</a:t>
            </a:r>
            <a:r>
              <a:rPr lang="zh-CN" altLang="en-US" sz="2400" dirty="0">
                <a:solidFill>
                  <a:srgbClr val="FF0000"/>
                </a:solidFill>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查詢動作值到</a:t>
            </a:r>
            <a:r>
              <a:rPr lang="zh-CN" altLang="en-US" sz="2400" dirty="0">
                <a:solidFill>
                  <a:srgbClr val="FF0000"/>
                </a:solidFill>
                <a:latin typeface="黑体" panose="02010609060101010101" pitchFamily="49" charset="-122"/>
                <a:ea typeface="黑体" panose="02010609060101010101" pitchFamily="49" charset="-122"/>
              </a:rPr>
              <a:t>函數</a:t>
            </a:r>
            <a:r>
              <a:rPr lang="zh-CN" altLang="en-US" sz="2400" dirty="0">
                <a:latin typeface="黑体" panose="02010609060101010101" pitchFamily="49" charset="-122"/>
                <a:ea typeface="黑体" panose="02010609060101010101" pitchFamily="49" charset="-122"/>
              </a:rPr>
              <a:t>查詢動作值</a:t>
            </a:r>
            <a:endParaRPr lang="zh-CN" altLang="en-US" sz="2400" dirty="0">
              <a:latin typeface="黑体" panose="02010609060101010101" pitchFamily="49" charset="-122"/>
              <a:ea typeface="黑体" panose="02010609060101010101" pitchFamily="49" charset="-122"/>
            </a:endParaRPr>
          </a:p>
        </p:txBody>
      </p:sp>
      <p:sp>
        <p:nvSpPr>
          <p:cNvPr id="47" name="文本框 46"/>
          <p:cNvSpPr txBox="1"/>
          <p:nvPr/>
        </p:nvSpPr>
        <p:spPr>
          <a:xfrm>
            <a:off x="406774" y="3204866"/>
            <a:ext cx="11378452" cy="1846659"/>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最初標準</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 </a:t>
            </a:r>
            <a:endPar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zh-CN" altLang="en-US" dirty="0"/>
          </a:p>
        </p:txBody>
      </p:sp>
      <p:sp>
        <p:nvSpPr>
          <p:cNvPr id="56" name="文本框 55"/>
          <p:cNvSpPr txBox="1"/>
          <p:nvPr/>
        </p:nvSpPr>
        <p:spPr>
          <a:xfrm>
            <a:off x="406774" y="4697511"/>
            <a:ext cx="9543343"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現在的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得益與值函數近似，現在我們可以處理連續狀態空間</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3" name="图形 6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80588" y="5067973"/>
            <a:ext cx="4657725" cy="1371600"/>
          </a:xfrm>
          <a:prstGeom prst="rect">
            <a:avLst/>
          </a:prstGeom>
        </p:spPr>
      </p:pic>
      <p:pic>
        <p:nvPicPr>
          <p:cNvPr id="65" name="图形 6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413" y="5186398"/>
            <a:ext cx="3429000" cy="1076325"/>
          </a:xfrm>
          <a:prstGeom prst="rect">
            <a:avLst/>
          </a:prstGeom>
        </p:spPr>
      </p:pic>
      <p:pic>
        <p:nvPicPr>
          <p:cNvPr id="72" name="图形 7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9182" y="3692585"/>
            <a:ext cx="4000500" cy="466725"/>
          </a:xfrm>
          <a:prstGeom prst="rect">
            <a:avLst/>
          </a:prstGeom>
        </p:spPr>
      </p:pic>
      <p:pic>
        <p:nvPicPr>
          <p:cNvPr id="73" name="图片 72" descr="形状&#10;&#10;AI 生成的内容可能不正确。"/>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4290" y="3473192"/>
            <a:ext cx="1877457" cy="1120236"/>
          </a:xfrm>
          <a:prstGeom prst="rect">
            <a:avLst/>
          </a:prstGeom>
        </p:spPr>
      </p:pic>
      <mc:AlternateContent xmlns:mc="http://schemas.openxmlformats.org/markup-compatibility/2006">
        <mc:Choice xmlns:a14="http://schemas.microsoft.com/office/drawing/2010/main" Requires="a14">
          <p:sp>
            <p:nvSpPr>
              <p:cNvPr id="74" name="文本框 73"/>
              <p:cNvSpPr txBox="1"/>
              <p:nvPr/>
            </p:nvSpPr>
            <p:spPr>
              <a:xfrm>
                <a:off x="3695907" y="5240841"/>
                <a:ext cx="461344"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1200" b="1" i="1" smtClean="0">
                          <a:solidFill>
                            <a:srgbClr val="FF0000"/>
                          </a:solidFill>
                          <a:latin typeface="Cambria Math" panose="02040503050406030204" pitchFamily="18" charset="0"/>
                        </a:rPr>
                        <m:t>參數</m:t>
                      </m:r>
                      <m:r>
                        <a:rPr lang="en-US" altLang="zh-CN" sz="1200" b="1" i="1" smtClean="0">
                          <a:solidFill>
                            <a:srgbClr val="FF0000"/>
                          </a:solidFill>
                          <a:latin typeface="Cambria Math" panose="02040503050406030204" pitchFamily="18" charset="0"/>
                        </a:rPr>
                        <m:t>𝒘</m:t>
                      </m:r>
                    </m:oMath>
                  </m:oMathPara>
                </a14:m>
                <a:endParaRPr lang="zh-CN" altLang="en-US" sz="1200" b="1" dirty="0">
                  <a:solidFill>
                    <a:srgbClr val="FF0000"/>
                  </a:solidFill>
                </a:endParaRPr>
              </a:p>
            </p:txBody>
          </p:sp>
        </mc:Choice>
        <mc:Fallback>
          <p:sp>
            <p:nvSpPr>
              <p:cNvPr id="74" name="文本框 73"/>
              <p:cNvSpPr txBox="1">
                <a:spLocks noRot="1" noChangeAspect="1" noMove="1" noResize="1" noEditPoints="1" noAdjustHandles="1" noChangeArrowheads="1" noChangeShapeType="1" noTextEdit="1"/>
              </p:cNvSpPr>
              <p:nvPr/>
            </p:nvSpPr>
            <p:spPr>
              <a:xfrm>
                <a:off x="3695907" y="5240841"/>
                <a:ext cx="461344" cy="184666"/>
              </a:xfrm>
              <a:prstGeom prst="rect">
                <a:avLst/>
              </a:prstGeom>
              <a:blipFill rotWithShape="1">
                <a:blip r:embed="rId8"/>
                <a:stretch>
                  <a:fillRect l="-45" t="-101" r="-4012" b="-649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6" name="文本框 75"/>
              <p:cNvSpPr txBox="1"/>
              <p:nvPr/>
            </p:nvSpPr>
            <p:spPr>
              <a:xfrm>
                <a:off x="8590546" y="5194674"/>
                <a:ext cx="434995" cy="27699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200" b="1" i="1">
                          <a:solidFill>
                            <a:srgbClr val="FF0000"/>
                          </a:solidFill>
                          <a:latin typeface="Cambria Math" panose="02040503050406030204" pitchFamily="18" charset="0"/>
                        </a:rPr>
                        <m:t>參數</m:t>
                      </m:r>
                      <m:r>
                        <a:rPr lang="en-US" altLang="zh-CN" sz="1200" b="1" i="1">
                          <a:solidFill>
                            <a:srgbClr val="FF0000"/>
                          </a:solidFill>
                          <a:latin typeface="Cambria Math" panose="02040503050406030204" pitchFamily="18" charset="0"/>
                        </a:rPr>
                        <m:t>𝒘</m:t>
                      </m:r>
                    </m:oMath>
                  </m:oMathPara>
                </a14:m>
                <a:endParaRPr lang="zh-CN" altLang="en-US" sz="1200" b="1" i="1" dirty="0">
                  <a:solidFill>
                    <a:srgbClr val="FF0000"/>
                  </a:solidFill>
                  <a:latin typeface="Cambria Math" panose="02040503050406030204" pitchFamily="18" charset="0"/>
                </a:endParaRPr>
              </a:p>
            </p:txBody>
          </p:sp>
        </mc:Choice>
        <mc:Fallback>
          <p:sp>
            <p:nvSpPr>
              <p:cNvPr id="76" name="文本框 75"/>
              <p:cNvSpPr txBox="1">
                <a:spLocks noRot="1" noChangeAspect="1" noMove="1" noResize="1" noEditPoints="1" noAdjustHandles="1" noChangeArrowheads="1" noChangeShapeType="1" noTextEdit="1"/>
              </p:cNvSpPr>
              <p:nvPr/>
            </p:nvSpPr>
            <p:spPr>
              <a:xfrm>
                <a:off x="8590546" y="5194674"/>
                <a:ext cx="434995" cy="276999"/>
              </a:xfrm>
              <a:prstGeom prst="rect">
                <a:avLst/>
              </a:prstGeom>
              <a:blipFill rotWithShape="1">
                <a:blip r:embed="rId9"/>
                <a:stretch>
                  <a:fillRect l="-61" t="-135" r="-18620" b="185"/>
                </a:stretch>
              </a:blipFill>
            </p:spPr>
            <p:txBody>
              <a:bodyPr/>
              <a:lstStyle/>
              <a:p>
                <a:r>
                  <a:rPr lang="en-US"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6827" y="2245813"/>
            <a:ext cx="8915858" cy="2114659"/>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9" name="内容占位符 6"/>
          <p:cNvSpPr txBox="1"/>
          <p:nvPr/>
        </p:nvSpPr>
        <p:spPr>
          <a:xfrm>
            <a:off x="321048" y="567757"/>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深度强化學習：</a:t>
            </a:r>
            <a:r>
              <a:rPr lang="en-US" altLang="zh-CN" dirty="0"/>
              <a:t>DQN</a:t>
            </a:r>
            <a:r>
              <a:rPr lang="zh-CN" altLang="en-US" dirty="0"/>
              <a:t>神经网络的配置</a:t>
            </a:r>
            <a:endParaRPr lang="zh-CN" altLang="en-US" dirty="0"/>
          </a:p>
        </p:txBody>
      </p:sp>
      <p:sp>
        <p:nvSpPr>
          <p:cNvPr id="14" name="文本框 13"/>
          <p:cNvSpPr txBox="1"/>
          <p:nvPr/>
        </p:nvSpPr>
        <p:spPr>
          <a:xfrm>
            <a:off x="361722" y="4489666"/>
            <a:ext cx="11165520" cy="18755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第一個參數就是配置神經網絡結構</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“type”: </a:t>
            </a:r>
            <a:r>
              <a:rPr lang="zh-CN" altLang="en-US" sz="2400" dirty="0">
                <a:latin typeface="黑体" panose="02010609060101010101" pitchFamily="49" charset="-122"/>
                <a:ea typeface="黑体" panose="02010609060101010101" pitchFamily="49" charset="-122"/>
              </a:rPr>
              <a:t>代表模型類型，一般默認選擇最簡單的前饋神經網絡（多層感知機）</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layers”: </a:t>
            </a:r>
            <a:r>
              <a:rPr lang="zh-CN" altLang="en-US" sz="2400" dirty="0">
                <a:latin typeface="黑体" panose="02010609060101010101" pitchFamily="49" charset="-122"/>
                <a:ea typeface="黑体" panose="02010609060101010101" pitchFamily="49" charset="-122"/>
              </a:rPr>
              <a:t>表示該網絡有兩個隱藏層，每層有</a:t>
            </a:r>
            <a:r>
              <a:rPr lang="en-US" altLang="zh-CN" sz="2400" dirty="0">
                <a:latin typeface="黑体" panose="02010609060101010101" pitchFamily="49" charset="-122"/>
                <a:ea typeface="黑体" panose="02010609060101010101" pitchFamily="49" charset="-122"/>
              </a:rPr>
              <a:t>256</a:t>
            </a:r>
            <a:r>
              <a:rPr lang="zh-CN" altLang="en-US" sz="2400" dirty="0">
                <a:latin typeface="黑体" panose="02010609060101010101" pitchFamily="49" charset="-122"/>
                <a:ea typeface="黑体" panose="02010609060101010101" pitchFamily="49" charset="-122"/>
              </a:rPr>
              <a:t>個神經元</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double”: </a:t>
            </a:r>
            <a:r>
              <a:rPr lang="zh-CN" altLang="en-US" sz="2400" dirty="0">
                <a:latin typeface="黑体" panose="02010609060101010101" pitchFamily="49" charset="-122"/>
                <a:ea typeface="黑体" panose="02010609060101010101" pitchFamily="49" charset="-122"/>
              </a:rPr>
              <a:t>是否選擇</a:t>
            </a:r>
            <a:r>
              <a:rPr lang="en-US" altLang="zh-CN" sz="2400" dirty="0">
                <a:latin typeface="黑体" panose="02010609060101010101" pitchFamily="49" charset="-122"/>
                <a:ea typeface="黑体" panose="02010609060101010101" pitchFamily="49" charset="-122"/>
              </a:rPr>
              <a:t>DQN</a:t>
            </a:r>
            <a:r>
              <a:rPr lang="zh-CN" altLang="en-US" sz="2400" dirty="0">
                <a:latin typeface="黑体" panose="02010609060101010101" pitchFamily="49" charset="-122"/>
                <a:ea typeface="黑体" panose="02010609060101010101" pitchFamily="49" charset="-122"/>
              </a:rPr>
              <a:t>的改進算法</a:t>
            </a:r>
            <a:r>
              <a:rPr lang="en-US" altLang="zh-CN" sz="2400" dirty="0">
                <a:latin typeface="黑体" panose="02010609060101010101" pitchFamily="49" charset="-122"/>
                <a:ea typeface="黑体" panose="02010609060101010101" pitchFamily="49" charset="-122"/>
              </a:rPr>
              <a:t>DDQN,</a:t>
            </a:r>
            <a:r>
              <a:rPr lang="zh-CN" altLang="en-US" sz="2400" dirty="0">
                <a:latin typeface="黑体" panose="02010609060101010101" pitchFamily="49" charset="-122"/>
                <a:ea typeface="黑体" panose="02010609060101010101" pitchFamily="49" charset="-122"/>
              </a:rPr>
              <a:t>所以默認</a:t>
            </a:r>
            <a:r>
              <a:rPr lang="en-US" altLang="zh-CN" sz="2400" dirty="0">
                <a:latin typeface="黑体" panose="02010609060101010101" pitchFamily="49" charset="-122"/>
                <a:ea typeface="黑体" panose="02010609060101010101" pitchFamily="49" charset="-122"/>
              </a:rPr>
              <a:t>false</a:t>
            </a:r>
            <a:r>
              <a:rPr lang="zh-CN" altLang="en-US" sz="2400" dirty="0">
                <a:latin typeface="黑体" panose="02010609060101010101" pitchFamily="49" charset="-122"/>
                <a:ea typeface="黑体" panose="02010609060101010101" pitchFamily="49" charset="-122"/>
              </a:rPr>
              <a:t>即可</a:t>
            </a:r>
            <a:endParaRPr lang="zh-CN" altLang="en-US" sz="2400" dirty="0">
              <a:latin typeface="黑体" panose="02010609060101010101" pitchFamily="49" charset="-122"/>
              <a:ea typeface="黑体" panose="02010609060101010101" pitchFamily="49" charset="-122"/>
            </a:endParaRPr>
          </a:p>
        </p:txBody>
      </p:sp>
      <p:sp>
        <p:nvSpPr>
          <p:cNvPr id="17" name="文本框 16"/>
          <p:cNvSpPr txBox="1"/>
          <p:nvPr/>
        </p:nvSpPr>
        <p:spPr>
          <a:xfrm>
            <a:off x="321048" y="1114534"/>
            <a:ext cx="11775407" cy="966931"/>
          </a:xfrm>
          <a:prstGeom prst="rect">
            <a:avLst/>
          </a:prstGeom>
          <a:noFill/>
        </p:spPr>
        <p:txBody>
          <a:bodyPr wrap="square">
            <a:spAutoFit/>
          </a:bodyPr>
          <a:lstStyle/>
          <a:p>
            <a:pPr marL="0" indent="0">
              <a:lnSpc>
                <a:spcPct val="125000"/>
              </a:lnSpc>
              <a:buNone/>
            </a:pPr>
            <a:r>
              <a:rPr lang="zh-CN" altLang="en-US" sz="2400" dirty="0">
                <a:latin typeface="Cambria Math" panose="02040503050406030204" pitchFamily="18" charset="0"/>
                <a:ea typeface="黑体" panose="02010609060101010101" pitchFamily="49" charset="-122"/>
              </a:rPr>
              <a:t>我們之后稍後的實驗部分就是實現基於</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的自動駕駛，在對應的路徑打開智能體的模型部署文件</a:t>
            </a:r>
            <a:r>
              <a:rPr lang="en-US" altLang="zh-CN" sz="2400" dirty="0" err="1">
                <a:latin typeface="Cambria Math" panose="02040503050406030204" pitchFamily="18" charset="0"/>
                <a:ea typeface="黑体" panose="02010609060101010101" pitchFamily="49" charset="-122"/>
              </a:rPr>
              <a:t>dqn.json</a:t>
            </a:r>
            <a:r>
              <a:rPr lang="zh-CN" altLang="en-US" sz="2400" dirty="0">
                <a:latin typeface="Cambria Math" panose="02040503050406030204" pitchFamily="18" charset="0"/>
                <a:ea typeface="黑体" panose="02010609060101010101" pitchFamily="49" charset="-122"/>
              </a:rPr>
              <a:t>文件后，你可以查看所有重要的模型參數。</a:t>
            </a:r>
            <a:endParaRPr lang="en-US" altLang="zh-CN" sz="2400" dirty="0">
              <a:latin typeface="Cambria Math" panose="02040503050406030204" pitchFamily="18" charset="0"/>
              <a:ea typeface="黑体" panose="02010609060101010101" pitchFamily="49" charset="-122"/>
            </a:endParaRPr>
          </a:p>
        </p:txBody>
      </p:sp>
      <p:cxnSp>
        <p:nvCxnSpPr>
          <p:cNvPr id="19" name="直接连接符 18"/>
          <p:cNvCxnSpPr/>
          <p:nvPr/>
        </p:nvCxnSpPr>
        <p:spPr>
          <a:xfrm>
            <a:off x="533848" y="2575468"/>
            <a:ext cx="6592811"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6208751" y="2575468"/>
            <a:ext cx="1257300" cy="369332"/>
          </a:xfrm>
          <a:prstGeom prst="rect">
            <a:avLst/>
          </a:prstGeom>
          <a:noFill/>
        </p:spPr>
        <p:txBody>
          <a:bodyPr wrap="square" rtlCol="0">
            <a:spAutoFit/>
          </a:bodyPr>
          <a:lstStyle/>
          <a:p>
            <a:r>
              <a:rPr lang="zh-CN" altLang="en-US" b="1" dirty="0">
                <a:solidFill>
                  <a:srgbClr val="FF0000"/>
                </a:solidFill>
              </a:rPr>
              <a:t>路徑信息</a:t>
            </a:r>
            <a:endParaRPr lang="zh-CN" altLang="en-US" b="1" dirty="0">
              <a:solidFill>
                <a:srgbClr val="FF0000"/>
              </a:solidFill>
            </a:endParaRPr>
          </a:p>
        </p:txBody>
      </p:sp>
      <p:sp>
        <p:nvSpPr>
          <p:cNvPr id="23" name="矩形: 圆角 22"/>
          <p:cNvSpPr/>
          <p:nvPr/>
        </p:nvSpPr>
        <p:spPr>
          <a:xfrm>
            <a:off x="1377862" y="3084845"/>
            <a:ext cx="4198775" cy="127562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endParaRPr lang="zh-CN" altLang="en-US" dirty="0"/>
          </a:p>
        </p:txBody>
      </p:sp>
      <p:pic>
        <p:nvPicPr>
          <p:cNvPr id="11" name="图片 10"/>
          <p:cNvPicPr>
            <a:picLocks noChangeAspect="1"/>
          </p:cNvPicPr>
          <p:nvPr/>
        </p:nvPicPr>
        <p:blipFill>
          <a:blip r:embed="rId1"/>
          <a:stretch>
            <a:fillRect/>
          </a:stretch>
        </p:blipFill>
        <p:spPr>
          <a:xfrm>
            <a:off x="1240051" y="2258192"/>
            <a:ext cx="5245370" cy="330217"/>
          </a:xfrm>
          <a:prstGeom prst="rect">
            <a:avLst/>
          </a:prstGeom>
        </p:spPr>
      </p:pic>
      <p:pic>
        <p:nvPicPr>
          <p:cNvPr id="12" name="图片 11"/>
          <p:cNvPicPr>
            <a:picLocks noChangeAspect="1"/>
          </p:cNvPicPr>
          <p:nvPr/>
        </p:nvPicPr>
        <p:blipFill>
          <a:blip r:embed="rId2"/>
          <a:stretch>
            <a:fillRect/>
          </a:stretch>
        </p:blipFill>
        <p:spPr>
          <a:xfrm>
            <a:off x="3433315" y="1580744"/>
            <a:ext cx="4579807" cy="542787"/>
          </a:xfrm>
          <a:prstGeom prst="rect">
            <a:avLst/>
          </a:prstGeom>
        </p:spPr>
      </p:pic>
      <p:cxnSp>
        <p:nvCxnSpPr>
          <p:cNvPr id="29" name="直接连接符 28"/>
          <p:cNvCxnSpPr/>
          <p:nvPr/>
        </p:nvCxnSpPr>
        <p:spPr>
          <a:xfrm>
            <a:off x="6436894" y="2036664"/>
            <a:ext cx="12512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8236451" y="1754199"/>
                <a:ext cx="2574758" cy="369332"/>
              </a:xfrm>
              <a:prstGeom prst="rect">
                <a:avLst/>
              </a:prstGeom>
              <a:noFill/>
            </p:spPr>
            <p:txBody>
              <a:bodyPr wrap="square" rtlCol="0">
                <a:spAutoFit/>
              </a:bodyPr>
              <a:lstStyle/>
              <a:p>
                <a:r>
                  <a:rPr lang="zh-CN" altLang="en-US" dirty="0">
                    <a:solidFill>
                      <a:srgbClr val="FF0000"/>
                    </a:solidFill>
                  </a:rPr>
                  <a:t>参数为</a:t>
                </a:r>
                <a14:m>
                  <m:oMath xmlns:m="http://schemas.openxmlformats.org/officeDocument/2006/math">
                    <m:r>
                      <a:rPr lang="zh-CN" altLang="en-US" i="1" smtClean="0">
                        <a:solidFill>
                          <a:srgbClr val="FF0000"/>
                        </a:solidFill>
                        <a:latin typeface="Cambria Math" panose="02040503050406030204" pitchFamily="18" charset="0"/>
                      </a:rPr>
                      <m:t>𝜃</m:t>
                    </m:r>
                    <m:r>
                      <a:rPr lang="zh-CN" altLang="en-US" i="1">
                        <a:solidFill>
                          <a:srgbClr val="FF0000"/>
                        </a:solidFill>
                        <a:latin typeface="Cambria Math" panose="02040503050406030204" pitchFamily="18" charset="0"/>
                      </a:rPr>
                      <m:t>的</m:t>
                    </m:r>
                  </m:oMath>
                </a14:m>
                <a:r>
                  <a:rPr lang="zh-CN" altLang="en-US" dirty="0">
                    <a:solidFill>
                      <a:srgbClr val="FF0000"/>
                    </a:solidFill>
                  </a:rPr>
                  <a:t>神经网络</a:t>
                </a:r>
                <a:endParaRPr lang="zh-CN" altLang="en-US" dirty="0">
                  <a:solidFill>
                    <a:srgbClr val="FF0000"/>
                  </a:solidFill>
                </a:endParaRPr>
              </a:p>
            </p:txBody>
          </p:sp>
        </mc:Choice>
        <mc:Fallback>
          <p:sp>
            <p:nvSpPr>
              <p:cNvPr id="30" name="文本框 29"/>
              <p:cNvSpPr txBox="1">
                <a:spLocks noRot="1" noChangeAspect="1" noMove="1" noResize="1" noEditPoints="1" noAdjustHandles="1" noChangeArrowheads="1" noChangeShapeType="1" noTextEdit="1"/>
              </p:cNvSpPr>
              <p:nvPr/>
            </p:nvSpPr>
            <p:spPr>
              <a:xfrm>
                <a:off x="8236451" y="1754199"/>
                <a:ext cx="2574758" cy="369332"/>
              </a:xfrm>
              <a:prstGeom prst="rect">
                <a:avLst/>
              </a:prstGeom>
              <a:blipFill rotWithShape="1">
                <a:blip r:embed="rId3"/>
                <a:stretch>
                  <a:fillRect l="-19" t="-89" r="13" b="25"/>
                </a:stretch>
              </a:blipFill>
            </p:spPr>
            <p:txBody>
              <a:bodyPr/>
              <a:lstStyle/>
              <a:p>
                <a:r>
                  <a:rPr lang="en-US" altLang="en-US">
                    <a:noFill/>
                  </a:rPr>
                  <a:t> </a:t>
                </a:r>
              </a:p>
            </p:txBody>
          </p:sp>
        </mc:Fallback>
      </mc:AlternateContent>
      <p:sp>
        <p:nvSpPr>
          <p:cNvPr id="31" name="任意多边形: 形状 30"/>
          <p:cNvSpPr/>
          <p:nvPr/>
        </p:nvSpPr>
        <p:spPr>
          <a:xfrm>
            <a:off x="7139906" y="2010819"/>
            <a:ext cx="1096545" cy="154759"/>
          </a:xfrm>
          <a:custGeom>
            <a:avLst/>
            <a:gdLst>
              <a:gd name="connsiteX0" fmla="*/ 0 w 1904542"/>
              <a:gd name="connsiteY0" fmla="*/ 56217 h 254745"/>
              <a:gd name="connsiteX1" fmla="*/ 1233236 w 1904542"/>
              <a:gd name="connsiteY1" fmla="*/ 254738 h 254745"/>
              <a:gd name="connsiteX2" fmla="*/ 1798721 w 1904542"/>
              <a:gd name="connsiteY2" fmla="*/ 50202 h 254745"/>
              <a:gd name="connsiteX3" fmla="*/ 1900989 w 1904542"/>
              <a:gd name="connsiteY3" fmla="*/ 2075 h 254745"/>
              <a:gd name="connsiteX4" fmla="*/ 1882942 w 1904542"/>
              <a:gd name="connsiteY4" fmla="*/ 8091 h 2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542" h="254745">
                <a:moveTo>
                  <a:pt x="0" y="56217"/>
                </a:moveTo>
                <a:cubicBezTo>
                  <a:pt x="466724" y="155978"/>
                  <a:pt x="933449" y="255740"/>
                  <a:pt x="1233236" y="254738"/>
                </a:cubicBezTo>
                <a:cubicBezTo>
                  <a:pt x="1533023" y="253736"/>
                  <a:pt x="1687429" y="92313"/>
                  <a:pt x="1798721" y="50202"/>
                </a:cubicBezTo>
                <a:cubicBezTo>
                  <a:pt x="1910013" y="8091"/>
                  <a:pt x="1886952" y="9093"/>
                  <a:pt x="1900989" y="2075"/>
                </a:cubicBezTo>
                <a:cubicBezTo>
                  <a:pt x="1915026" y="-4944"/>
                  <a:pt x="1882942" y="8091"/>
                  <a:pt x="1882942" y="809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06775" y="1100906"/>
            <a:ext cx="7281404"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的訓練目標為最小化損失函數</a:t>
            </a:r>
            <a:r>
              <a:rPr lang="en-US" altLang="zh-CN" sz="2400" dirty="0">
                <a:latin typeface="黑体" panose="02010609060101010101" pitchFamily="49" charset="-122"/>
                <a:ea typeface="黑体" panose="02010609060101010101" pitchFamily="49" charset="-122"/>
              </a:rPr>
              <a:t>(TD-Error):</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nvSpPr>
        <p:spPr>
          <a:xfrm>
            <a:off x="448736" y="2188347"/>
            <a:ext cx="105489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其中，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pic>
        <p:nvPicPr>
          <p:cNvPr id="28" name="图片 27" descr="文本&#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79" y="2790332"/>
            <a:ext cx="4025821" cy="3185004"/>
          </a:xfrm>
          <a:prstGeom prst="rect">
            <a:avLst/>
          </a:prstGeom>
        </p:spPr>
      </p:pic>
      <p:sp>
        <p:nvSpPr>
          <p:cNvPr id="33" name="文本框 32"/>
          <p:cNvSpPr txBox="1"/>
          <p:nvPr/>
        </p:nvSpPr>
        <p:spPr>
          <a:xfrm>
            <a:off x="4827754" y="2714828"/>
            <a:ext cx="7039349" cy="3260508"/>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loss_function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選擇損失函數</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默認选择</a:t>
            </a:r>
            <a:r>
              <a:rPr lang="en-US" altLang="zh-CN" sz="2400" b="1" dirty="0">
                <a:latin typeface="黑体" panose="02010609060101010101" pitchFamily="49" charset="-122"/>
                <a:ea typeface="黑体" panose="02010609060101010101" pitchFamily="49" charset="-122"/>
              </a:rPr>
              <a:t>L2 </a:t>
            </a:r>
            <a:r>
              <a:rPr lang="zh-CN" altLang="en-US" sz="2400" b="1" dirty="0">
                <a:latin typeface="黑体" panose="02010609060101010101" pitchFamily="49" charset="-122"/>
                <a:ea typeface="黑体" panose="02010609060101010101" pitchFamily="49" charset="-122"/>
              </a:rPr>
              <a:t>损失函数（均方误差）</a:t>
            </a:r>
            <a:endParaRPr lang="en-US" altLang="zh-CN" sz="2400" b="1" dirty="0">
              <a:latin typeface="黑体" panose="02010609060101010101" pitchFamily="49" charset="-122"/>
              <a:ea typeface="黑体" panose="02010609060101010101" pitchFamily="49" charset="-122"/>
            </a:endParaRPr>
          </a:p>
          <a:p>
            <a:pPr>
              <a:lnSpc>
                <a:spcPct val="125000"/>
              </a:lnSpc>
            </a:pPr>
            <a:endParaRPr lang="en-US" altLang="zh-CN" sz="2400" b="1"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optimizer</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下的</a:t>
            </a:r>
            <a:r>
              <a:rPr lang="en-US" altLang="zh-CN" sz="2400" dirty="0">
                <a:latin typeface="黑体" panose="02010609060101010101" pitchFamily="49" charset="-122"/>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lr</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用於設置優化器的學習率</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learning rate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，学习率控制网络参数更新的幅度，较小的学习率可以保证训练过程中的稳定性，但会导致训练时间较长。</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endParaRPr lang="zh-CN" altLang="en-US" dirty="0"/>
          </a:p>
        </p:txBody>
      </p:sp>
      <p:sp>
        <p:nvSpPr>
          <p:cNvPr id="2" name="文本框 1"/>
          <p:cNvSpPr txBox="1"/>
          <p:nvPr/>
        </p:nvSpPr>
        <p:spPr>
          <a:xfrm>
            <a:off x="406774" y="1124953"/>
            <a:ext cx="8151395" cy="505267"/>
          </a:xfrm>
          <a:prstGeom prst="rect">
            <a:avLst/>
          </a:prstGeom>
          <a:noFill/>
        </p:spPr>
        <p:txBody>
          <a:bodyPr wrap="square" rtlCol="0">
            <a:spAutoFit/>
          </a:bodyPr>
          <a:lstStyle/>
          <a:p>
            <a:pPr>
              <a:lnSpc>
                <a:spcPct val="125000"/>
              </a:lnSpc>
            </a:pPr>
            <a:r>
              <a:rPr lang="zh-CN" altLang="en-US" sz="2400" dirty="0">
                <a:latin typeface="Cambria Math" panose="02040503050406030204" pitchFamily="18" charset="0"/>
                <a:ea typeface="黑体" panose="02010609060101010101" pitchFamily="49" charset="-122"/>
              </a:rPr>
              <a:t>爲什麽說</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是以</a:t>
            </a:r>
            <a:r>
              <a:rPr lang="en-US" altLang="zh-CN" sz="2400" dirty="0">
                <a:latin typeface="Cambria Math" panose="02040503050406030204" pitchFamily="18" charset="0"/>
                <a:ea typeface="黑体" panose="02010609060101010101" pitchFamily="49" charset="-122"/>
              </a:rPr>
              <a:t>Q-learning</a:t>
            </a:r>
            <a:r>
              <a:rPr lang="zh-CN" altLang="en-US" sz="2400" dirty="0">
                <a:latin typeface="Cambria Math" panose="02040503050406030204" pitchFamily="18" charset="0"/>
                <a:ea typeface="黑体" panose="02010609060101010101" pitchFamily="49" charset="-122"/>
              </a:rPr>
              <a:t>變體的方式進行訓練？</a:t>
            </a:r>
            <a:endParaRPr lang="en-US" altLang="zh-CN" sz="2400" dirty="0">
              <a:latin typeface="Cambria Math" panose="02040503050406030204" pitchFamily="18" charset="0"/>
              <a:ea typeface="黑体" panose="02010609060101010101" pitchFamily="49" charset="-122"/>
            </a:endParaRPr>
          </a:p>
        </p:txBody>
      </p:sp>
      <p:sp>
        <p:nvSpPr>
          <p:cNvPr id="4" name="文本框 3"/>
          <p:cNvSpPr txBox="1"/>
          <p:nvPr/>
        </p:nvSpPr>
        <p:spPr>
          <a:xfrm>
            <a:off x="406774" y="1636236"/>
            <a:ext cx="11785226" cy="19309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该算法从两个方面改进了标准的在线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学习，使其适合于训练大型神经网络而不发散。</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一個</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智能體會維護兩個網絡</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a:t>
            </a:r>
            <a:r>
              <a:rPr lang="zh-CN" altLang="en-US" sz="2400" b="1" dirty="0">
                <a:solidFill>
                  <a:srgbClr val="FF0000"/>
                </a:solidFill>
                <a:latin typeface="Cambria Math" panose="02040503050406030204" pitchFamily="18" charset="0"/>
                <a:ea typeface="黑体" panose="02010609060101010101" pitchFamily="49" charset="-122"/>
              </a:rPr>
              <a:t>主網絡</a:t>
            </a:r>
            <a:r>
              <a:rPr lang="zh-CN" altLang="en-US" sz="2400" dirty="0">
                <a:latin typeface="Cambria Math" panose="02040503050406030204" pitchFamily="18" charset="0"/>
                <a:ea typeface="黑体" panose="02010609060101010101" pitchFamily="49" charset="-122"/>
              </a:rPr>
              <a:t>和</a:t>
            </a:r>
            <a:r>
              <a:rPr lang="zh-CN" altLang="en-US" sz="2400" b="1" dirty="0">
                <a:solidFill>
                  <a:srgbClr val="FF0000"/>
                </a:solidFill>
                <a:latin typeface="Cambria Math" panose="02040503050406030204" pitchFamily="18" charset="0"/>
                <a:ea typeface="黑体" panose="02010609060101010101" pitchFamily="49" charset="-122"/>
              </a:rPr>
              <a:t>目標網絡</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目的是穩定訓練過程。</a:t>
            </a: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使用經驗回放</a:t>
            </a:r>
            <a:r>
              <a:rPr lang="en-US" altLang="zh-CN" sz="2400" dirty="0">
                <a:solidFill>
                  <a:prstClr val="black"/>
                </a:solidFill>
                <a:latin typeface="黑体" panose="02010609060101010101" pitchFamily="49" charset="-122"/>
                <a:ea typeface="黑体" panose="02010609060101010101" pitchFamily="49" charset="-122"/>
              </a:rPr>
              <a:t>(Experience Replay)</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25000"/>
              </a:lnSpc>
            </a:pPr>
            <a:endParaRPr lang="zh-CN" altLang="en-US" sz="2400" b="1" dirty="0">
              <a:solidFill>
                <a:srgbClr val="FF0000"/>
              </a:solidFill>
              <a:latin typeface="黑体" panose="02010609060101010101" pitchFamily="49" charset="-122"/>
              <a:ea typeface="黑体" panose="02010609060101010101" pitchFamily="49" charset="-122"/>
            </a:endParaRPr>
          </a:p>
        </p:txBody>
      </p:sp>
      <p:pic>
        <p:nvPicPr>
          <p:cNvPr id="10" name="图片 9"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3824" y="3087079"/>
            <a:ext cx="5977362" cy="3175644"/>
          </a:xfrm>
          <a:prstGeom prst="rect">
            <a:avLst/>
          </a:prstGeom>
        </p:spPr>
      </p:pic>
      <p:sp>
        <p:nvSpPr>
          <p:cNvPr id="12" name="文本框 11"/>
          <p:cNvSpPr txBox="1"/>
          <p:nvPr/>
        </p:nvSpPr>
        <p:spPr>
          <a:xfrm>
            <a:off x="6578236" y="3252516"/>
            <a:ext cx="5412797" cy="2775760"/>
          </a:xfrm>
          <a:prstGeom prst="rect">
            <a:avLst/>
          </a:prstGeom>
          <a:noFill/>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“target_update”</a:t>
            </a:r>
            <a:r>
              <a:rPr lang="zh-CN" altLang="en-US" sz="2400" dirty="0">
                <a:latin typeface="黑体" panose="02010609060101010101" pitchFamily="49" charset="-122"/>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中對應</a:t>
            </a:r>
            <a:r>
              <a:rPr lang="zh-CN" altLang="en-US" sz="2400" b="1" dirty="0">
                <a:solidFill>
                  <a:srgbClr val="FF0000"/>
                </a:solidFill>
                <a:latin typeface="黑体" panose="02010609060101010101" pitchFamily="49" charset="-122"/>
                <a:ea typeface="黑体" panose="02010609060101010101" pitchFamily="49" charset="-122"/>
              </a:rPr>
              <a:t>改進</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的參數，用於控制</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更新的頻率，</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的作用是提供一個穩定的</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，以避免訓練過程中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值的劇烈波動。</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深度强化學習：經驗回放</a:t>
            </a:r>
            <a:endParaRPr lang="zh-CN" altLang="en-US" dirty="0"/>
          </a:p>
        </p:txBody>
      </p:sp>
      <mc:AlternateContent xmlns:mc="http://schemas.openxmlformats.org/markup-compatibility/2006">
        <mc:Choice xmlns:a14="http://schemas.microsoft.com/office/drawing/2010/main" Requires="a14">
          <p:sp>
            <p:nvSpPr>
              <p:cNvPr id="15" name="文本框 14"/>
              <p:cNvSpPr txBox="1"/>
              <p:nvPr/>
            </p:nvSpPr>
            <p:spPr>
              <a:xfrm>
                <a:off x="404402" y="1082733"/>
                <a:ext cx="11787597" cy="5594801"/>
              </a:xfrm>
              <a:prstGeom prst="rect">
                <a:avLst/>
              </a:prstGeom>
              <a:noFill/>
            </p:spPr>
            <p:txBody>
              <a:bodyPr wrap="square">
                <a:spAutoFit/>
              </a:bodyPr>
              <a:lstStyle/>
              <a:p>
                <a:pPr lvl="0">
                  <a:lnSpc>
                    <a:spcPct val="140000"/>
                  </a:lnSpc>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改進 </a:t>
                </a:r>
                <a:r>
                  <a:rPr lang="en-US" altLang="zh-CN" sz="2400" b="1" dirty="0">
                    <a:solidFill>
                      <a:srgbClr val="FF0000"/>
                    </a:solidFill>
                    <a:latin typeface="黑体" panose="02010609060101010101" pitchFamily="49" charset="-122"/>
                    <a:ea typeface="黑体" panose="02010609060101010101" pitchFamily="49" charset="-122"/>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：使用經驗回放</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(Experience Replay</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00B0F0"/>
                    </a:solidFill>
                    <a:latin typeface="黑体" panose="02010609060101010101" pitchFamily="49" charset="-122"/>
                    <a:ea typeface="黑体" panose="02010609060101010101" pitchFamily="49" charset="-122"/>
                  </a:rPr>
                  <a:t>經驗</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在智能体与环境交互时，每一步的經歷都以元组</a:t>
                </a:r>
                <a14:m>
                  <m:oMath xmlns:m="http://schemas.openxmlformats.org/officeDocument/2006/math">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latin typeface="黑体" panose="02010609060101010101" pitchFamily="49" charset="-122"/>
                    <a:ea typeface="黑体" panose="02010609060101010101" pitchFamily="49" charset="-122"/>
                  </a:rPr>
                  <a:t>形式记录下来。</a:t>
                </a:r>
                <a:endParaRPr lang="en-US" altLang="zh-CN" sz="2400" dirty="0">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FF0000"/>
                    </a:solidFill>
                    <a:latin typeface="黑体" panose="02010609060101010101" pitchFamily="49" charset="-122"/>
                    <a:ea typeface="黑体" panose="02010609060101010101" pitchFamily="49" charset="-122"/>
                  </a:rPr>
                  <a:t>經驗池</a:t>
                </a:r>
                <a:r>
                  <a:rPr lang="en-US" altLang="zh-CN" sz="2400" dirty="0"/>
                  <a:t>(replay buffer)</a:t>
                </a:r>
                <a:r>
                  <a:rPr lang="zh-CN" altLang="en-US" sz="2400" dirty="0">
                    <a:solidFill>
                      <a:prstClr val="black"/>
                    </a:solidFill>
                    <a:latin typeface="黑体" panose="02010609060101010101" pitchFamily="49" charset="-122"/>
                    <a:ea typeface="黑体" panose="02010609060101010101" pitchFamily="49" charset="-122"/>
                  </a:rPr>
                  <a:t>？經驗池用於儲存</a:t>
                </a:r>
                <a:r>
                  <a:rPr lang="zh-CN" altLang="en-US" sz="2400" dirty="0">
                    <a:latin typeface="黑体" panose="02010609060101010101" pitchFamily="49" charset="-122"/>
                    <a:ea typeface="黑体" panose="02010609060101010101" pitchFamily="49" charset="-122"/>
                  </a:rPr>
                  <a:t>每次从环境中采样得到的元组数据</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經驗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，训练</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网络时再从經驗池中</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采樣若干數據進行訓練</a:t>
                </a:r>
                <a:endParaRPr lang="en-US" altLang="zh-CN" sz="2400" noProof="0" dirty="0">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p:sp>
            <p:nvSpPr>
              <p:cNvPr id="15" name="文本框 14"/>
              <p:cNvSpPr txBox="1">
                <a:spLocks noRot="1" noChangeAspect="1" noMove="1" noResize="1" noEditPoints="1" noAdjustHandles="1" noChangeArrowheads="1" noChangeShapeType="1" noTextEdit="1"/>
              </p:cNvSpPr>
              <p:nvPr/>
            </p:nvSpPr>
            <p:spPr>
              <a:xfrm>
                <a:off x="404402" y="1082733"/>
                <a:ext cx="11787597" cy="5594801"/>
              </a:xfrm>
              <a:prstGeom prst="rect">
                <a:avLst/>
              </a:prstGeom>
              <a:blipFill rotWithShape="1">
                <a:blip r:embed="rId1"/>
                <a:stretch>
                  <a:fillRect l="-5" t="-1" r="5" b="9"/>
                </a:stretch>
              </a:blipFill>
            </p:spPr>
            <p:txBody>
              <a:bodyPr/>
              <a:lstStyle/>
              <a:p>
                <a:r>
                  <a:rPr lang="en-US" altLang="en-US">
                    <a:noFill/>
                  </a:rPr>
                  <a:t> </a:t>
                </a:r>
              </a:p>
            </p:txBody>
          </p:sp>
        </mc:Fallback>
      </mc:AlternateContent>
      <p:pic>
        <p:nvPicPr>
          <p:cNvPr id="3078" name="Picture 6" descr="Techniques to Improve the Performance of a DQN Agent | by Hennie de Harder  | TDS Archiv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079" y="2301073"/>
            <a:ext cx="4167424" cy="28738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5215095" y="5174901"/>
            <a:ext cx="16479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217673" y="4498259"/>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endParaRPr lang="zh-CN" altLang="en-US" sz="1600" b="1" dirty="0">
              <a:solidFill>
                <a:srgbClr val="FF0000"/>
              </a:solidFill>
              <a:latin typeface="黑体" panose="02010609060101010101" pitchFamily="49" charset="-122"/>
              <a:ea typeface="黑体" panose="02010609060101010101" pitchFamily="49" charset="-122"/>
            </a:endParaRPr>
          </a:p>
        </p:txBody>
      </p:sp>
      <p:sp>
        <p:nvSpPr>
          <p:cNvPr id="32" name="文本框 31"/>
          <p:cNvSpPr txBox="1"/>
          <p:nvPr/>
        </p:nvSpPr>
        <p:spPr>
          <a:xfrm>
            <a:off x="4660293" y="4592619"/>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endParaRPr lang="zh-CN" altLang="en-US" sz="1600" b="1" dirty="0">
              <a:solidFill>
                <a:srgbClr val="FF0000"/>
              </a:solidFill>
              <a:latin typeface="黑体" panose="02010609060101010101" pitchFamily="49" charset="-122"/>
              <a:ea typeface="黑体" panose="02010609060101010101" pitchFamily="49" charset="-122"/>
            </a:endParaRPr>
          </a:p>
        </p:txBody>
      </p:sp>
      <p:sp>
        <p:nvSpPr>
          <p:cNvPr id="33" name="文本框 32"/>
          <p:cNvSpPr txBox="1"/>
          <p:nvPr/>
        </p:nvSpPr>
        <p:spPr>
          <a:xfrm>
            <a:off x="4548435" y="235278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65606" y="1148278"/>
            <a:ext cx="11364780" cy="5158059"/>
          </a:xfrm>
        </p:spPr>
        <p:txBody>
          <a:bodyPr/>
          <a:lstStyle/>
          <a:p>
            <a:pPr>
              <a:lnSpc>
                <a:spcPct val="300000"/>
              </a:lnSpc>
            </a:pPr>
            <a:r>
              <a:rPr lang="en-US" altLang="zh-CN" b="1" dirty="0"/>
              <a:t>1. </a:t>
            </a:r>
            <a:r>
              <a:rPr lang="zh-CN" altLang="en-US" dirty="0"/>
              <a:t>基於規則的自動駕駛決策</a:t>
            </a:r>
            <a:endParaRPr lang="en-US" altLang="zh-CN" dirty="0"/>
          </a:p>
          <a:p>
            <a:pPr>
              <a:lnSpc>
                <a:spcPct val="300000"/>
              </a:lnSpc>
            </a:pPr>
            <a:r>
              <a:rPr lang="en-US" altLang="zh-CN" b="1" dirty="0"/>
              <a:t>2. </a:t>
            </a:r>
            <a:r>
              <a:rPr lang="zh-CN" altLang="en-US" dirty="0"/>
              <a:t>基於深度强化學習的自動駕駛決策</a:t>
            </a:r>
            <a:endParaRPr lang="en-US" altLang="zh-CN" dirty="0"/>
          </a:p>
          <a:p>
            <a:pPr>
              <a:lnSpc>
                <a:spcPct val="300000"/>
              </a:lnSpc>
            </a:pPr>
            <a:r>
              <a:rPr lang="en-US" altLang="zh-CN" b="1" dirty="0"/>
              <a:t>3. </a:t>
            </a:r>
            <a:r>
              <a:rPr lang="zh-CN" altLang="en-US" dirty="0"/>
              <a:t>實驗任務</a:t>
            </a: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a:xfrm>
            <a:off x="413609" y="575229"/>
            <a:ext cx="11364781" cy="487456"/>
          </a:xfrm>
        </p:spPr>
        <p:txBody>
          <a:bodyPr/>
          <a:lstStyle/>
          <a:p>
            <a:r>
              <a:rPr lang="zh-CN" altLang="en-US" dirty="0"/>
              <a:t>目录</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深度强化學習：經驗回放</a:t>
            </a:r>
            <a:endParaRPr lang="zh-CN" altLang="en-US" dirty="0"/>
          </a:p>
        </p:txBody>
      </p:sp>
      <p:sp>
        <p:nvSpPr>
          <p:cNvPr id="15" name="文本框 14"/>
          <p:cNvSpPr txBox="1"/>
          <p:nvPr/>
        </p:nvSpPr>
        <p:spPr>
          <a:xfrm>
            <a:off x="404402" y="1082733"/>
            <a:ext cx="11787597" cy="2492414"/>
          </a:xfrm>
          <a:prstGeom prst="rect">
            <a:avLst/>
          </a:prstGeom>
          <a:noFill/>
        </p:spPr>
        <p:txBody>
          <a:bodyPr wrap="square">
            <a:spAutoFit/>
          </a:bodyPr>
          <a:lstStyle/>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爲什麽要經驗回放？</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更好的數據利用效率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一條數據可以利用很多次</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打破樣本之間的強相關性：樣本是行爲策略按時間順序與環境交互產生的，直接從强相關的數據中學習是不高效的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（所以</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solidFill>
                  <a:prstClr val="black"/>
                </a:solidFill>
                <a:latin typeface="黑体" panose="02010609060101010101" pitchFamily="49" charset="-122"/>
                <a:ea typeface="黑体" panose="02010609060101010101" pitchFamily="49" charset="-122"/>
              </a:rPr>
              <a:t>采樣是很重要的）</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078" name="Picture 6" descr="Techniques to Improve the Performance of a DQN Agent | by Hennie de Harder  | TDS Archive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5064" y="3321232"/>
            <a:ext cx="3952179" cy="2813889"/>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11080179" y="5185828"/>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endParaRPr lang="zh-CN" altLang="en-US" sz="1600" b="1" dirty="0">
              <a:solidFill>
                <a:srgbClr val="FF0000"/>
              </a:solidFill>
              <a:latin typeface="黑体" panose="02010609060101010101" pitchFamily="49" charset="-122"/>
              <a:ea typeface="黑体" panose="02010609060101010101" pitchFamily="49" charset="-122"/>
            </a:endParaRPr>
          </a:p>
        </p:txBody>
      </p:sp>
      <p:sp>
        <p:nvSpPr>
          <p:cNvPr id="32" name="文本框 31"/>
          <p:cNvSpPr txBox="1"/>
          <p:nvPr/>
        </p:nvSpPr>
        <p:spPr>
          <a:xfrm>
            <a:off x="8122053" y="5524382"/>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endParaRPr lang="zh-CN" altLang="en-US" sz="1600" b="1" dirty="0">
              <a:solidFill>
                <a:srgbClr val="FF0000"/>
              </a:solidFill>
              <a:latin typeface="黑体" panose="02010609060101010101" pitchFamily="49" charset="-122"/>
              <a:ea typeface="黑体" panose="02010609060101010101" pitchFamily="49" charset="-122"/>
            </a:endParaRPr>
          </a:p>
        </p:txBody>
      </p:sp>
      <p:sp>
        <p:nvSpPr>
          <p:cNvPr id="33" name="文本框 32"/>
          <p:cNvSpPr txBox="1"/>
          <p:nvPr/>
        </p:nvSpPr>
        <p:spPr>
          <a:xfrm>
            <a:off x="8165210" y="323659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83" y="3236593"/>
            <a:ext cx="3754184" cy="2688266"/>
          </a:xfrm>
          <a:prstGeom prst="rect">
            <a:avLst/>
          </a:prstGeom>
        </p:spPr>
      </p:pic>
      <p:sp>
        <p:nvSpPr>
          <p:cNvPr id="4" name="文本框 3"/>
          <p:cNvSpPr txBox="1"/>
          <p:nvPr/>
        </p:nvSpPr>
        <p:spPr>
          <a:xfrm>
            <a:off x="1430678" y="5971316"/>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8340983" y="603188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Deep Q-Learning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深度强化學習：經驗回放</a:t>
            </a:r>
            <a:endParaRPr lang="zh-CN" altLang="en-US" dirty="0"/>
          </a:p>
        </p:txBody>
      </p:sp>
      <p:sp>
        <p:nvSpPr>
          <p:cNvPr id="15" name="文本框 14"/>
          <p:cNvSpPr txBox="1"/>
          <p:nvPr/>
        </p:nvSpPr>
        <p:spPr>
          <a:xfrm>
            <a:off x="404403" y="1278649"/>
            <a:ext cx="11787597" cy="506998"/>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如果使用了經驗回放技術，智能體必須以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的方式學習。</a:t>
            </a:r>
            <a:endParaRPr lang="en-US" altLang="zh-CN" sz="2400" dirty="0">
              <a:latin typeface="黑体" panose="02010609060101010101" pitchFamily="49" charset="-122"/>
              <a:ea typeface="黑体" panose="02010609060101010101" pitchFamily="49" charset="-122"/>
            </a:endParaRPr>
          </a:p>
        </p:txBody>
      </p:sp>
      <p:sp>
        <p:nvSpPr>
          <p:cNvPr id="6" name="文本框 5"/>
          <p:cNvSpPr txBox="1"/>
          <p:nvPr/>
        </p:nvSpPr>
        <p:spPr>
          <a:xfrm>
            <a:off x="404403" y="5103259"/>
            <a:ext cx="11533039" cy="952184"/>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產生這些數據的</a:t>
            </a:r>
            <a:r>
              <a:rPr lang="zh-CN" altLang="en-US" sz="2400" dirty="0">
                <a:solidFill>
                  <a:srgbClr val="FF000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可能是探索策略或</a:t>
            </a:r>
            <a:r>
              <a:rPr lang="zh-CN" altLang="en-US" sz="2400" dirty="0">
                <a:solidFill>
                  <a:srgbClr val="FF0000"/>
                </a:solidFill>
                <a:latin typeface="黑体" panose="02010609060101010101" pitchFamily="49" charset="-122"/>
                <a:ea typeface="黑体" panose="02010609060101010101" pitchFamily="49" charset="-122"/>
              </a:rPr>
              <a:t>參數更新前的舊策略</a:t>
            </a:r>
            <a:r>
              <a:rPr lang="zh-CN" altLang="en-US" sz="2400" dirty="0">
                <a:latin typeface="黑体" panose="02010609060101010101" pitchFamily="49" charset="-122"/>
                <a:ea typeface="黑体" panose="02010609060101010101" pitchFamily="49" charset="-122"/>
              </a:rPr>
              <a:t>，一定不是</a:t>
            </a:r>
            <a:r>
              <a:rPr lang="zh-CN" altLang="en-US" sz="2400" dirty="0">
                <a:solidFill>
                  <a:srgbClr val="FF000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0">
              <a:lnSpc>
                <a:spcPct val="125000"/>
              </a:lnSpc>
              <a:defRPr/>
            </a:pPr>
            <a:r>
              <a:rPr lang="zh-CN" altLang="en-US" sz="2400" dirty="0">
                <a:latin typeface="黑体" panose="02010609060101010101" pitchFamily="49" charset="-122"/>
                <a:ea typeface="黑体" panose="02010609060101010101" pitchFamily="49" charset="-122"/>
              </a:rPr>
              <a:t>也相當於看別人</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過去的自己</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玩游戲來幫助現在的自己學習。</a:t>
            </a:r>
            <a:endParaRPr lang="zh-CN" altLang="en-US" sz="2400" dirty="0">
              <a:latin typeface="黑体" panose="02010609060101010101" pitchFamily="49" charset="-122"/>
              <a:ea typeface="黑体" panose="02010609060101010101" pitchFamily="49" charset="-122"/>
            </a:endParaRPr>
          </a:p>
        </p:txBody>
      </p:sp>
      <p:pic>
        <p:nvPicPr>
          <p:cNvPr id="11" name="图形 1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4402" y="1883428"/>
            <a:ext cx="11122839" cy="30911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深度强化學習：經驗回放</a:t>
            </a:r>
            <a:endParaRPr lang="zh-CN" altLang="en-US" dirty="0"/>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5" name="图片 4"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rcRect r="46692"/>
          <a:stretch>
            <a:fillRect/>
          </a:stretch>
        </p:blipFill>
        <p:spPr>
          <a:xfrm>
            <a:off x="522591" y="1287623"/>
            <a:ext cx="4303934" cy="4975099"/>
          </a:xfrm>
          <a:prstGeom prst="rect">
            <a:avLst/>
          </a:prstGeom>
        </p:spPr>
      </p:pic>
      <p:sp>
        <p:nvSpPr>
          <p:cNvPr id="11" name="文本框 10"/>
          <p:cNvSpPr txBox="1"/>
          <p:nvPr/>
        </p:nvSpPr>
        <p:spPr>
          <a:xfrm>
            <a:off x="5277124" y="3131023"/>
            <a:ext cx="6752821" cy="2350195"/>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在模型配置文件中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這兩個參數就是有關經驗回放的參數：</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batch_size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：代表每次訓練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網絡時，從經驗池中隨機采样出多少條数据（經驗）。</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memory_capacity</a:t>
            </a:r>
            <a:r>
              <a:rPr lang="zh-CN" altLang="en-US" sz="2400" dirty="0">
                <a:latin typeface="黑体" panose="02010609060101010101" pitchFamily="49" charset="-122"/>
                <a:ea typeface="黑体" panose="02010609060101010101" pitchFamily="49" charset="-122"/>
              </a:rPr>
              <a:t>”：代表經驗池的最大容量</a:t>
            </a:r>
            <a:r>
              <a:rPr lang="zh-CN" altLang="en-US" sz="2000" dirty="0">
                <a:latin typeface="黑体" panose="02010609060101010101" pitchFamily="49" charset="-122"/>
                <a:ea typeface="黑体" panose="02010609060101010101" pitchFamily="49" charset="-122"/>
              </a:rPr>
              <a:t>。</a:t>
            </a:r>
            <a:endParaRPr lang="zh-CN" altLang="en-US" sz="2000" dirty="0"/>
          </a:p>
        </p:txBody>
      </p:sp>
      <p:sp>
        <p:nvSpPr>
          <p:cNvPr id="2" name="箭头: 右 1"/>
          <p:cNvSpPr/>
          <p:nvPr/>
        </p:nvSpPr>
        <p:spPr>
          <a:xfrm>
            <a:off x="4047095" y="4129935"/>
            <a:ext cx="1129546" cy="522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dirty="0"/>
              <a:t>基於深度强化学习的自動駕駛決策模型：總結</a:t>
            </a:r>
            <a:endParaRPr lang="zh-CN" altLang="en-US" dirty="0"/>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6" name="图形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4402" y="1573252"/>
            <a:ext cx="11625543" cy="4509757"/>
          </a:xfrm>
          <a:prstGeom prst="rect">
            <a:avLst/>
          </a:prstGeom>
        </p:spPr>
      </p:pic>
      <p:sp>
        <p:nvSpPr>
          <p:cNvPr id="8" name="文本框 7"/>
          <p:cNvSpPr txBox="1"/>
          <p:nvPr/>
        </p:nvSpPr>
        <p:spPr>
          <a:xfrm>
            <a:off x="5968721" y="1573252"/>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on-policy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8422194" y="3123104"/>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off-policy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2" name="矩形: 圆角 1"/>
          <p:cNvSpPr/>
          <p:nvPr/>
        </p:nvSpPr>
        <p:spPr>
          <a:xfrm>
            <a:off x="1952625" y="2514600"/>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endParaRPr lang="zh-CN" altLang="en-US" dirty="0"/>
          </a:p>
        </p:txBody>
      </p:sp>
      <p:sp>
        <p:nvSpPr>
          <p:cNvPr id="2" name="文本框 1"/>
          <p:cNvSpPr txBox="1"/>
          <p:nvPr/>
        </p:nvSpPr>
        <p:spPr>
          <a:xfrm>
            <a:off x="363232" y="1088136"/>
            <a:ext cx="10326104"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源碼下載地址</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https://github.com/Markaxiong/dqn-2025av</a:t>
            </a:r>
            <a:endParaRPr lang="en-US" altLang="zh-CN" sz="2800" dirty="0">
              <a:latin typeface="Times New Roman" panose="02020603050405020304" pitchFamily="18" charset="0"/>
              <a:cs typeface="Times New Roman" panose="02020603050405020304" pitchFamily="18" charset="0"/>
            </a:endParaRPr>
          </a:p>
        </p:txBody>
      </p:sp>
      <p:pic>
        <p:nvPicPr>
          <p:cNvPr id="5" name="图片 4" descr="图形用户界面, 文本, 应用程序, 电子邮件&#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8997" y="1722125"/>
            <a:ext cx="9638547" cy="458826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實驗環境安裝</a:t>
            </a:r>
            <a:endParaRPr lang="zh-TW" altLang="en-US" dirty="0"/>
          </a:p>
        </p:txBody>
      </p:sp>
      <p:sp>
        <p:nvSpPr>
          <p:cNvPr id="7" name="文本框 6"/>
          <p:cNvSpPr txBox="1"/>
          <p:nvPr/>
        </p:nvSpPr>
        <p:spPr>
          <a:xfrm>
            <a:off x="244360" y="5906424"/>
            <a:ext cx="991462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為演示方便起見，方便尋找，請直接將此項目文件夾解壓縮至桌面</a:t>
            </a:r>
            <a:endParaRPr lang="zh-CN" altLang="en-US" sz="2400" dirty="0">
              <a:latin typeface="黑体" panose="02010609060101010101" pitchFamily="49" charset="-122"/>
              <a:ea typeface="黑体" panose="02010609060101010101" pitchFamily="49" charset="-122"/>
            </a:endParaRPr>
          </a:p>
        </p:txBody>
      </p:sp>
      <p:pic>
        <p:nvPicPr>
          <p:cNvPr id="9" name="图片 8" descr="图形用户界面, 文本, 应用程序&#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3232" y="1287891"/>
            <a:ext cx="9137384" cy="446368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2" name="文本框 1"/>
          <p:cNvSpPr txBox="1"/>
          <p:nvPr/>
        </p:nvSpPr>
        <p:spPr>
          <a:xfrm>
            <a:off x="429768" y="995125"/>
            <a:ext cx="8028432" cy="1754326"/>
          </a:xfrm>
          <a:prstGeom prst="rect">
            <a:avLst/>
          </a:prstGeom>
          <a:noFill/>
        </p:spPr>
        <p:txBody>
          <a:bodyPr wrap="square" rtlCol="0">
            <a:spAutoFit/>
          </a:bodyPr>
          <a:lstStyle/>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Anaconda Prompt</a:t>
            </a:r>
            <a:r>
              <a:rPr lang="zh-CN" altLang="en-US" sz="2400" dirty="0">
                <a:latin typeface="黑体" panose="02010609060101010101" pitchFamily="49" charset="-122"/>
                <a:ea typeface="黑体" panose="02010609060101010101" pitchFamily="49" charset="-122"/>
              </a:rPr>
              <a:t>中導航到桌面的項目文件夾</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folder_name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打開一個文件夾</a:t>
            </a:r>
            <a:r>
              <a:rPr lang="en-US"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zh-CN" altLang="en-US" sz="2400" dirty="0">
                <a:latin typeface="黑体" panose="02010609060101010101" pitchFamily="49" charset="-122"/>
                <a:ea typeface="黑体" panose="02010609060101010101" pitchFamily="49" charset="-122"/>
              </a:rPr>
              <a:t>退回上一層文件夾</a:t>
            </a:r>
            <a:r>
              <a:rPr lang="en-US"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5" name="图片 4" descr="图形用户界面, 文本, 应用程序&#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768" y="2584859"/>
            <a:ext cx="10664542" cy="3651349"/>
          </a:xfrm>
          <a:prstGeom prst="rect">
            <a:avLst/>
          </a:prstGeom>
        </p:spPr>
      </p:pic>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endParaRPr lang="zh-CN" altLang="en-US" dirty="0"/>
          </a:p>
        </p:txBody>
      </p:sp>
      <p:sp>
        <p:nvSpPr>
          <p:cNvPr id="4" name="文本框 3"/>
          <p:cNvSpPr txBox="1"/>
          <p:nvPr/>
        </p:nvSpPr>
        <p:spPr>
          <a:xfrm>
            <a:off x="457200" y="1042416"/>
            <a:ext cx="8997696" cy="5078313"/>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Anaconda Prompt</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創建一個新環境：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create -n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python=3.9</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rPr>
              <a:t>激活创建的虚拟环境：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activate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安装环境需要的所有依赖</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pip install -r requirements.txt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zh-CN" altLang="en-US" b="1" dirty="0"/>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7802" y="2253388"/>
            <a:ext cx="11502143" cy="487457"/>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2" y="3312790"/>
            <a:ext cx="11502143" cy="1515504"/>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2" y="5598028"/>
            <a:ext cx="11502143" cy="52270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endParaRPr lang="zh-CN" altLang="en-US" dirty="0"/>
          </a:p>
        </p:txBody>
      </p:sp>
      <p:pic>
        <p:nvPicPr>
          <p:cNvPr id="2" name="图片 1"/>
          <p:cNvPicPr>
            <a:picLocks noChangeAspect="1"/>
          </p:cNvPicPr>
          <p:nvPr/>
        </p:nvPicPr>
        <p:blipFill>
          <a:blip r:embed="rId1"/>
          <a:stretch>
            <a:fillRect/>
          </a:stretch>
        </p:blipFill>
        <p:spPr>
          <a:xfrm>
            <a:off x="363232" y="977367"/>
            <a:ext cx="7089128" cy="5447165"/>
          </a:xfrm>
          <a:prstGeom prst="rect">
            <a:avLst/>
          </a:prstGeom>
        </p:spPr>
      </p:pic>
      <p:sp>
        <p:nvSpPr>
          <p:cNvPr id="5" name="文本框 4"/>
          <p:cNvSpPr txBox="1"/>
          <p:nvPr/>
        </p:nvSpPr>
        <p:spPr>
          <a:xfrm>
            <a:off x="5596128" y="2093976"/>
            <a:ext cx="5285232" cy="952184"/>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requirement.txt</a:t>
            </a:r>
            <a:r>
              <a:rPr lang="zh-CN" altLang="en-US" sz="2400" dirty="0">
                <a:solidFill>
                  <a:srgbClr val="FF0000"/>
                </a:solidFill>
                <a:latin typeface="黑体" panose="02010609060101010101" pitchFamily="49" charset="-122"/>
                <a:ea typeface="黑体" panose="02010609060101010101" pitchFamily="49" charset="-122"/>
              </a:rPr>
              <a:t>文件已包含所有运行项目所需的前置依赖</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6231144" y="3733801"/>
            <a:ext cx="5540169" cy="27391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TW" altLang="en-US" dirty="0"/>
              <a:t>規則 </a:t>
            </a:r>
            <a:r>
              <a:rPr lang="en-US" altLang="zh-CN" dirty="0"/>
              <a:t>vs </a:t>
            </a:r>
            <a:r>
              <a:rPr lang="zh-TW" altLang="en-US" dirty="0"/>
              <a:t>學習</a:t>
            </a:r>
            <a:endParaRPr lang="zh-CN" altLang="en-US" dirty="0"/>
          </a:p>
        </p:txBody>
      </p:sp>
      <p:sp>
        <p:nvSpPr>
          <p:cNvPr id="4" name="文本框 3"/>
          <p:cNvSpPr txBox="1"/>
          <p:nvPr/>
        </p:nvSpPr>
        <p:spPr>
          <a:xfrm>
            <a:off x="406400" y="1140849"/>
            <a:ext cx="9290050" cy="506998"/>
          </a:xfrm>
          <a:prstGeom prst="rect">
            <a:avLst/>
          </a:prstGeom>
          <a:noFill/>
        </p:spPr>
        <p:txBody>
          <a:bodyPr wrap="square">
            <a:spAutoFit/>
          </a:bodyPr>
          <a:lstStyle/>
          <a:p>
            <a:pPr>
              <a:lnSpc>
                <a:spcPct val="125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基於規則的的決策模型相比于學習方法有什麽優點？</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20444" y="1647847"/>
            <a:ext cx="11655292" cy="2430602"/>
          </a:xfrm>
          <a:prstGeom prst="rect">
            <a:avLst/>
          </a:prstGeom>
          <a:noFill/>
        </p:spPr>
        <p:txBody>
          <a:bodyPr wrap="square">
            <a:spAutoFit/>
          </a:bodyPr>
          <a:lstStyle/>
          <a:p>
            <a:pPr marL="457200" indent="-457200">
              <a:lnSpc>
                <a:spcPct val="125000"/>
              </a:lnSpc>
              <a:spcAft>
                <a:spcPts val="600"/>
              </a:spcAft>
              <a:buAutoNum type="arabicParenBoth"/>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建模相對簡單，規則易編寫，實時性好，對計算資源要求低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25000"/>
              </a:lnSpc>
              <a:spcAft>
                <a:spcPts val="600"/>
              </a:spcAft>
              <a:buAutoNum type="arabicParenBoth"/>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具有可解釋性</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於學習的決策方法能在多數情況下表現良好，可一旦出現了意外撞車，很難回溯是模型中哪部分出錯導致了事故。但基於規則的模型意味着每个决策都有明确的逻辑依据，易于理解和回溯。如果发生意外或事故，能够清楚地知道是哪條规则导致了危險的决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片 13" descr="形状&#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11" y="4141712"/>
            <a:ext cx="5446437" cy="2331233"/>
          </a:xfrm>
          <a:prstGeom prst="rect">
            <a:avLst/>
          </a:prstGeom>
        </p:spPr>
      </p:pic>
      <p:sp>
        <p:nvSpPr>
          <p:cNvPr id="17" name="矩形: 圆角 16"/>
          <p:cNvSpPr/>
          <p:nvPr/>
        </p:nvSpPr>
        <p:spPr>
          <a:xfrm>
            <a:off x="10893119" y="4387798"/>
            <a:ext cx="846170" cy="32101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7098490" y="4330560"/>
            <a:ext cx="846170" cy="43549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2" name="矩形: 圆角 1"/>
          <p:cNvSpPr/>
          <p:nvPr/>
        </p:nvSpPr>
        <p:spPr>
          <a:xfrm>
            <a:off x="1989201" y="3685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sp>
        <p:nvSpPr>
          <p:cNvPr id="8" name="文本框 7"/>
          <p:cNvSpPr txBox="1"/>
          <p:nvPr/>
        </p:nvSpPr>
        <p:spPr>
          <a:xfrm>
            <a:off x="363229" y="1117903"/>
            <a:ext cx="11828769" cy="952184"/>
          </a:xfrm>
          <a:prstGeom prst="rect">
            <a:avLst/>
          </a:prstGeom>
          <a:noFill/>
        </p:spPr>
        <p:txBody>
          <a:bodyPr wrap="square" rtlCol="0">
            <a:spAutoFit/>
          </a:bodyPr>
          <a:lstStyle/>
          <a:p>
            <a:pPr>
              <a:lnSpc>
                <a:spcPct val="125000"/>
              </a:lnSpc>
            </a:pP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在等待</a:t>
            </a:r>
            <a:r>
              <a:rPr lang="en-US" altLang="zh-CN"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訓練期間可以嘗試運行基於規則的自動駕駛車輛，同学们甚至可以自行根據對任務的理解，更改一些規則。</a:t>
            </a:r>
            <a:endParaRPr lang="en-US" altLang="zh-CN"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p:cNvSpPr txBox="1"/>
          <p:nvPr/>
        </p:nvSpPr>
        <p:spPr>
          <a:xfrm>
            <a:off x="363229" y="3180361"/>
            <a:ext cx="11551680" cy="1430328"/>
          </a:xfrm>
          <a:prstGeom prst="rect">
            <a:avLst/>
          </a:prstGeom>
          <a:noFill/>
        </p:spPr>
        <p:txBody>
          <a:bodyPr wrap="square">
            <a:spAutoFit/>
          </a:bodyPr>
          <a:lstStyle/>
          <a:p>
            <a:pPr>
              <a:lnSpc>
                <a:spcPct val="125000"/>
              </a:lnSpc>
            </a:pPr>
            <a:r>
              <a:rPr lang="zh-CN" altLang="en-US" sz="2400" b="1" dirty="0">
                <a:latin typeface="黑体" panose="02010609060101010101" pitchFamily="49" charset="-122"/>
                <a:ea typeface="黑体" panose="02010609060101010101" pitchFamily="49" charset="-122"/>
              </a:rPr>
              <a:t>如何更改規則？</a:t>
            </a:r>
            <a:r>
              <a:rPr lang="zh-CN" altLang="en-US" sz="2400" dirty="0">
                <a:latin typeface="黑体" panose="02010609060101010101" pitchFamily="49" charset="-122"/>
                <a:ea typeface="黑体" panose="02010609060101010101" pitchFamily="49" charset="-122"/>
              </a:rPr>
              <a:t>更改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400" dirty="0">
                <a:latin typeface="黑体" panose="02010609060101010101" pitchFamily="49" charset="-122"/>
                <a:ea typeface="黑体" panose="02010609060101010101" pitchFamily="49" charset="-122"/>
              </a:rPr>
              <a:t>内置規則的部分在路徑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dqn_2025av/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highway_env/vehicle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behavior.py</a:t>
            </a:r>
            <a:r>
              <a:rPr lang="zh-CN" altLang="en-US" sz="2400" dirty="0">
                <a:latin typeface="黑体" panose="02010609060101010101" pitchFamily="49" charset="-122"/>
                <a:ea typeface="黑体" panose="02010609060101010101" pitchFamily="49" charset="-122"/>
              </a:rPr>
              <a:t>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包括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的行爲也可在此處更改</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10" name="文本框 9"/>
          <p:cNvSpPr txBox="1"/>
          <p:nvPr/>
        </p:nvSpPr>
        <p:spPr>
          <a:xfrm>
            <a:off x="363229" y="2272558"/>
            <a:ext cx="11828769"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運行方式：</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python experiments.py evaluate configs/MergeEnv/env_rule.json --test --episodes=20</a:t>
            </a:r>
            <a:endParaRPr lang="zh-CN" altLang="en-US" sz="2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446275" y="4700981"/>
            <a:ext cx="5468113" cy="1667108"/>
          </a:xfrm>
          <a:prstGeom prst="rect">
            <a:avLst/>
          </a:prstGeom>
        </p:spPr>
      </p:pic>
      <p:sp>
        <p:nvSpPr>
          <p:cNvPr id="12" name="文本框 11"/>
          <p:cNvSpPr txBox="1"/>
          <p:nvPr/>
        </p:nvSpPr>
        <p:spPr>
          <a:xfrm>
            <a:off x="6139069" y="4609607"/>
            <a:ext cx="4593063" cy="461665"/>
          </a:xfrm>
          <a:prstGeom prst="rect">
            <a:avLst/>
          </a:prstGeom>
          <a:noFill/>
        </p:spPr>
        <p:txBody>
          <a:bodyPr wrap="square" rtlCol="0">
            <a:spAutoFit/>
          </a:bodyPr>
          <a:lstStyle/>
          <a:p>
            <a:r>
              <a:rPr lang="zh-CN" altLang="en-US" sz="2400" dirty="0">
                <a:solidFill>
                  <a:srgbClr val="7030A0"/>
                </a:solidFill>
                <a:latin typeface="黑体" panose="02010609060101010101" pitchFamily="49" charset="-122"/>
                <a:ea typeface="黑体" panose="02010609060101010101" pitchFamily="49" charset="-122"/>
              </a:rPr>
              <a:t>紫色</a:t>
            </a:r>
            <a:r>
              <a:rPr lang="zh-CN" altLang="en-US" sz="2400" dirty="0">
                <a:latin typeface="黑体" panose="02010609060101010101" pitchFamily="49" charset="-122"/>
                <a:ea typeface="黑体" panose="02010609060101010101" pitchFamily="49" charset="-122"/>
              </a:rPr>
              <a:t>：基於規則的自動駕駛車輛</a:t>
            </a:r>
            <a:endParaRPr lang="zh-CN" altLang="en-US" sz="2400" dirty="0">
              <a:latin typeface="黑体" panose="02010609060101010101" pitchFamily="49" charset="-122"/>
              <a:ea typeface="黑体" panose="02010609060101010101" pitchFamily="49" charset="-122"/>
            </a:endParaRPr>
          </a:p>
        </p:txBody>
      </p:sp>
      <p:cxnSp>
        <p:nvCxnSpPr>
          <p:cNvPr id="16" name="直接连接符 15"/>
          <p:cNvCxnSpPr/>
          <p:nvPr/>
        </p:nvCxnSpPr>
        <p:spPr>
          <a:xfrm>
            <a:off x="6735676" y="3084041"/>
            <a:ext cx="23829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39069" y="5264005"/>
            <a:ext cx="5933945"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在工作目录的</a:t>
            </a:r>
            <a:r>
              <a:rPr lang="en-US" altLang="zh-CN" sz="2400" dirty="0">
                <a:latin typeface="黑体" panose="02010609060101010101" pitchFamily="49" charset="-122"/>
                <a:ea typeface="黑体" panose="02010609060101010101" pitchFamily="49" charset="-122"/>
              </a:rPr>
              <a:t>out\MergeEnv\</a:t>
            </a:r>
            <a:r>
              <a:rPr lang="en-US" altLang="zh-CN" sz="2400" dirty="0" err="1">
                <a:latin typeface="黑体" panose="02010609060101010101" pitchFamily="49" charset="-122"/>
                <a:ea typeface="黑体" panose="02010609060101010101" pitchFamily="49" charset="-122"/>
              </a:rPr>
              <a:t>RuleBased</a:t>
            </a:r>
            <a:r>
              <a:rPr lang="zh-CN" altLang="en-US" sz="2400" dirty="0">
                <a:latin typeface="黑体" panose="02010609060101010101" pitchFamily="49" charset="-122"/>
                <a:ea typeface="黑体" panose="02010609060101010101" pitchFamily="49" charset="-122"/>
              </a:rPr>
              <a:t>中可以找到运行相关的渲染视频</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pic>
        <p:nvPicPr>
          <p:cNvPr id="4" name="图片 3"/>
          <p:cNvPicPr>
            <a:picLocks noChangeAspect="1"/>
          </p:cNvPicPr>
          <p:nvPr/>
        </p:nvPicPr>
        <p:blipFill>
          <a:blip r:embed="rId1"/>
          <a:stretch>
            <a:fillRect/>
          </a:stretch>
        </p:blipFill>
        <p:spPr>
          <a:xfrm>
            <a:off x="431997" y="1140643"/>
            <a:ext cx="11364781" cy="5436682"/>
          </a:xfrm>
          <a:prstGeom prst="rect">
            <a:avLst/>
          </a:prstGeom>
        </p:spPr>
      </p:pic>
      <p:sp>
        <p:nvSpPr>
          <p:cNvPr id="5" name="矩形: 圆角 4"/>
          <p:cNvSpPr/>
          <p:nvPr/>
        </p:nvSpPr>
        <p:spPr>
          <a:xfrm>
            <a:off x="5203595" y="5354425"/>
            <a:ext cx="2007910" cy="2262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2" name="矩形: 圆角 1"/>
          <p:cNvSpPr/>
          <p:nvPr/>
        </p:nvSpPr>
        <p:spPr>
          <a:xfrm>
            <a:off x="1897761" y="4828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07233"/>
            <a:ext cx="11364780" cy="3521328"/>
          </a:xfrm>
        </p:spPr>
        <p:txBody>
          <a:bodyPr/>
          <a:lstStyle/>
          <a:p>
            <a:pPr marL="0" indent="0">
              <a:lnSpc>
                <a:spcPct val="125000"/>
              </a:lnSpc>
              <a:buNone/>
            </a:pPr>
            <a:r>
              <a:rPr lang="zh-CN" altLang="en-US" sz="2400" dirty="0"/>
              <a:t>自動駕駛車輛需要在與周圍車輛及障礙物無碰撞的情況下匯入主路</a:t>
            </a:r>
            <a:endParaRPr lang="en-US" altLang="zh-CN" sz="2400" dirty="0"/>
          </a:p>
          <a:p>
            <a:pPr marL="0" indent="0">
              <a:lnSpc>
                <a:spcPct val="125000"/>
              </a:lnSpc>
              <a:buNone/>
            </a:pPr>
            <a:r>
              <a:rPr lang="zh-CN" altLang="en-US" sz="2400" dirty="0"/>
              <a:t>環境：</a:t>
            </a:r>
            <a:r>
              <a:rPr lang="zh-CN" altLang="en-US" sz="2400" dirty="0">
                <a:solidFill>
                  <a:srgbClr val="00B050"/>
                </a:solidFill>
              </a:rPr>
              <a:t>綠色車輛：</a:t>
            </a:r>
            <a:r>
              <a:rPr lang="zh-CN" altLang="en-US" sz="2400" dirty="0"/>
              <a:t>自車 </a:t>
            </a:r>
            <a:r>
              <a:rPr lang="en-US" altLang="zh-CN" sz="2400" dirty="0"/>
              <a:t>(agent)      </a:t>
            </a:r>
            <a:r>
              <a:rPr lang="zh-CN" altLang="en-US" sz="2400" dirty="0">
                <a:solidFill>
                  <a:schemeClr val="accent1">
                    <a:lumMod val="75000"/>
                  </a:schemeClr>
                </a:solidFill>
              </a:rPr>
              <a:t>藍色</a:t>
            </a:r>
            <a:r>
              <a:rPr lang="en-US" altLang="zh-CN" sz="2400" dirty="0">
                <a:solidFill>
                  <a:schemeClr val="accent1">
                    <a:lumMod val="75000"/>
                  </a:schemeClr>
                </a:solidFill>
              </a:rPr>
              <a:t>: </a:t>
            </a:r>
            <a:r>
              <a:rPr lang="en-US" altLang="zh-CN" sz="2400" dirty="0"/>
              <a:t>IDM</a:t>
            </a:r>
            <a:r>
              <a:rPr lang="zh-CN" altLang="en-US" sz="2400" dirty="0"/>
              <a:t>車輛</a:t>
            </a:r>
            <a:r>
              <a:rPr lang="en-US" altLang="zh-CN" sz="2400" dirty="0"/>
              <a:t>     </a:t>
            </a:r>
            <a:r>
              <a:rPr lang="zh-CN" altLang="en-US" sz="2400" dirty="0">
                <a:solidFill>
                  <a:schemeClr val="accent4">
                    <a:lumMod val="50000"/>
                  </a:schemeClr>
                </a:solidFill>
              </a:rPr>
              <a:t>黃色：</a:t>
            </a:r>
            <a:r>
              <a:rPr lang="en-US" altLang="zh-CN" sz="2400" dirty="0"/>
              <a:t>LinearVehicle</a:t>
            </a:r>
            <a:endParaRPr lang="en-US" altLang="zh-CN" sz="2400" dirty="0"/>
          </a:p>
          <a:p>
            <a:pPr marL="0" indent="0">
              <a:lnSpc>
                <a:spcPct val="125000"/>
              </a:lnSpc>
              <a:buNone/>
            </a:pPr>
            <a:r>
              <a:rPr lang="zh-CN" altLang="en-US" sz="2400" dirty="0"/>
              <a:t>每個回合開始時，自車從固定位置出發</a:t>
            </a:r>
            <a:r>
              <a:rPr lang="en-US" altLang="zh-CN" sz="2400" dirty="0"/>
              <a:t>, </a:t>
            </a:r>
            <a:r>
              <a:rPr lang="zh-CN" altLang="en-US" sz="2400" dirty="0"/>
              <a:t>周圍車輛可能出現在自車附近任意位置。</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a:xfrm>
            <a:off x="406775" y="483691"/>
            <a:ext cx="11364781" cy="487456"/>
          </a:xfrm>
        </p:spPr>
        <p:txBody>
          <a:bodyPr/>
          <a:lstStyle/>
          <a:p>
            <a:r>
              <a:rPr lang="zh-CN" altLang="en-US" dirty="0"/>
              <a:t>實驗任務：</a:t>
            </a:r>
            <a:r>
              <a:rPr lang="en-US" altLang="zh-CN" dirty="0"/>
              <a:t>DQN</a:t>
            </a:r>
            <a:r>
              <a:rPr lang="zh-CN" altLang="en-US" dirty="0"/>
              <a:t>實現匝道匯入場景下的決策問題</a:t>
            </a:r>
            <a:endParaRPr lang="zh-CN" altLang="en-US" dirty="0"/>
          </a:p>
        </p:txBody>
      </p:sp>
      <p:pic>
        <p:nvPicPr>
          <p:cNvPr id="4" name="图片 3"/>
          <p:cNvPicPr>
            <a:picLocks noChangeAspect="1"/>
          </p:cNvPicPr>
          <p:nvPr/>
        </p:nvPicPr>
        <p:blipFill>
          <a:blip r:embed="rId1"/>
          <a:stretch>
            <a:fillRect/>
          </a:stretch>
        </p:blipFill>
        <p:spPr>
          <a:xfrm>
            <a:off x="495858" y="2867897"/>
            <a:ext cx="6868484" cy="1695687"/>
          </a:xfrm>
          <a:prstGeom prst="rect">
            <a:avLst/>
          </a:prstGeom>
        </p:spPr>
      </p:pic>
      <p:sp>
        <p:nvSpPr>
          <p:cNvPr id="5" name="文本框 4"/>
          <p:cNvSpPr txBox="1"/>
          <p:nvPr/>
        </p:nvSpPr>
        <p:spPr>
          <a:xfrm>
            <a:off x="495858" y="4453667"/>
            <a:ext cx="11534087" cy="2123658"/>
          </a:xfrm>
          <a:prstGeom prst="rect">
            <a:avLst/>
          </a:prstGeom>
          <a:noFill/>
        </p:spPr>
        <p:txBody>
          <a:bodyPr wrap="square" rtlCol="0">
            <a:spAutoFit/>
          </a:bodyPr>
          <a:lstStyle/>
          <a:p>
            <a:endParaRPr lang="en-US" altLang="zh-CN" dirty="0"/>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Deep Q-Network (DQN)</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dqn-2025av-main\dqn_2025av\configs\MergeEnv\agents\DQNAgent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路徑下的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dqn.json</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可以配置剛剛提到的相關參數</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endParaRPr lang="zh-CN" altLang="en-US" dirty="0"/>
          </a:p>
        </p:txBody>
      </p:sp>
      <p:sp>
        <p:nvSpPr>
          <p:cNvPr id="5" name="文本框 4"/>
          <p:cNvSpPr txBox="1"/>
          <p:nvPr/>
        </p:nvSpPr>
        <p:spPr>
          <a:xfrm>
            <a:off x="363231" y="1115568"/>
            <a:ext cx="11511257" cy="2819041"/>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運行方式：</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訓練一個智能體：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python experiments.py evaluate configs/MergeEnv/env_agg.json</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configs/MergeEnv/agents/DQNAgent/dqn.json --train --no-display --episodes=20</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測試一個智能體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python experiments.py evaluate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env_agg.json</a:t>
            </a:r>
            <a:r>
              <a:rPr lang="en-US" altLang="zh-CN" sz="2400" dirty="0">
                <a:latin typeface="Times New Roman" panose="02020603050405020304" pitchFamily="18" charset="0"/>
                <a:cs typeface="Times New Roman" panose="02020603050405020304" pitchFamily="18" charset="0"/>
              </a:rPr>
              <a:t>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/agents/</a:t>
            </a:r>
            <a:r>
              <a:rPr lang="en-US" altLang="zh-CN" sz="2400" dirty="0" err="1">
                <a:latin typeface="Times New Roman" panose="02020603050405020304" pitchFamily="18" charset="0"/>
                <a:cs typeface="Times New Roman" panose="02020603050405020304" pitchFamily="18" charset="0"/>
              </a:rPr>
              <a:t>DQNAgent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dqn.json</a:t>
            </a:r>
            <a:r>
              <a:rPr lang="en-US" altLang="zh-CN" sz="2400" dirty="0">
                <a:latin typeface="Times New Roman" panose="02020603050405020304" pitchFamily="18" charset="0"/>
                <a:cs typeface="Times New Roman" panose="02020603050405020304" pitchFamily="18" charset="0"/>
              </a:rPr>
              <a:t> --test --recover --episodes=20</a:t>
            </a:r>
            <a:endParaRPr lang="en-US" altLang="zh-CN" sz="2400" dirty="0">
              <a:latin typeface="Times New Roman" panose="02020603050405020304" pitchFamily="18" charset="0"/>
              <a:cs typeface="Times New Roman" panose="02020603050405020304" pitchFamily="18" charset="0"/>
            </a:endParaRPr>
          </a:p>
        </p:txBody>
      </p:sp>
      <p:sp>
        <p:nvSpPr>
          <p:cNvPr id="6" name="矩形 5"/>
          <p:cNvSpPr/>
          <p:nvPr/>
        </p:nvSpPr>
        <p:spPr>
          <a:xfrm>
            <a:off x="7211274" y="1679486"/>
            <a:ext cx="4026702"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224625" y="1408726"/>
            <a:ext cx="2232184"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環境配置文件</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363230" y="2150184"/>
            <a:ext cx="5827257"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558" y="2344224"/>
            <a:ext cx="1986586"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智能體配置文件</a:t>
            </a:r>
            <a:endParaRPr lang="zh-CN" altLang="en-US" sz="2000" b="1" dirty="0">
              <a:solidFill>
                <a:srgbClr val="FF0000"/>
              </a:solidFill>
              <a:latin typeface="黑体" panose="02010609060101010101" pitchFamily="49" charset="-122"/>
              <a:ea typeface="黑体" panose="02010609060101010101" pitchFamily="49" charset="-122"/>
            </a:endParaRPr>
          </a:p>
        </p:txBody>
      </p:sp>
      <p:pic>
        <p:nvPicPr>
          <p:cNvPr id="13" name="图片 12" descr="文本&#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558" y="4076019"/>
            <a:ext cx="11797858" cy="206281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endParaRPr lang="zh-CN" altLang="en-US" dirty="0"/>
          </a:p>
        </p:txBody>
      </p:sp>
      <p:sp>
        <p:nvSpPr>
          <p:cNvPr id="18" name="文本框 17"/>
          <p:cNvSpPr txBox="1"/>
          <p:nvPr/>
        </p:nvSpPr>
        <p:spPr>
          <a:xfrm>
            <a:off x="363232" y="2840051"/>
            <a:ext cx="7008529" cy="46166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觀察獎勵曲綫，以及訓練好的策略的測試情況</a:t>
            </a:r>
            <a:endParaRPr lang="zh-CN" altLang="en-US"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556633" y="3505458"/>
            <a:ext cx="4233460" cy="2925304"/>
          </a:xfrm>
          <a:prstGeom prst="rect">
            <a:avLst/>
          </a:prstGeom>
        </p:spPr>
      </p:pic>
      <p:pic>
        <p:nvPicPr>
          <p:cNvPr id="4" name="图片 3"/>
          <p:cNvPicPr>
            <a:picLocks noChangeAspect="1"/>
          </p:cNvPicPr>
          <p:nvPr/>
        </p:nvPicPr>
        <p:blipFill>
          <a:blip r:embed="rId2"/>
          <a:srcRect b="11379"/>
          <a:stretch>
            <a:fillRect/>
          </a:stretch>
        </p:blipFill>
        <p:spPr>
          <a:xfrm>
            <a:off x="4957408" y="3429000"/>
            <a:ext cx="7008529" cy="3001762"/>
          </a:xfrm>
          <a:prstGeom prst="rect">
            <a:avLst/>
          </a:prstGeom>
        </p:spPr>
      </p:pic>
      <p:sp>
        <p:nvSpPr>
          <p:cNvPr id="7" name="文本框 6"/>
          <p:cNvSpPr txBox="1"/>
          <p:nvPr/>
        </p:nvSpPr>
        <p:spPr>
          <a:xfrm>
            <a:off x="5292038" y="5442215"/>
            <a:ext cx="3949833" cy="707886"/>
          </a:xfrm>
          <a:prstGeom prst="rect">
            <a:avLst/>
          </a:prstGeom>
          <a:noFill/>
        </p:spPr>
        <p:txBody>
          <a:bodyPr wrap="square" rtlCol="0">
            <a:spAutoFit/>
          </a:bodyPr>
          <a:lstStyle/>
          <a:p>
            <a:r>
              <a:rPr lang="en-US" altLang="zh-CN" sz="2000" b="1" dirty="0">
                <a:solidFill>
                  <a:srgbClr val="FF0000"/>
                </a:solidFill>
              </a:rPr>
              <a:t>v</a:t>
            </a:r>
            <a:r>
              <a:rPr lang="zh-CN" altLang="en-US" sz="2000" b="1" dirty="0">
                <a:solidFill>
                  <a:srgbClr val="FF0000"/>
                </a:solidFill>
              </a:rPr>
              <a:t>代表動作值，</a:t>
            </a:r>
            <a:r>
              <a:rPr lang="en-US" altLang="zh-CN" sz="2000" b="1" dirty="0">
                <a:solidFill>
                  <a:srgbClr val="FF0000"/>
                </a:solidFill>
              </a:rPr>
              <a:t>p</a:t>
            </a:r>
            <a:r>
              <a:rPr lang="zh-CN" altLang="en-US" sz="2000" b="1" dirty="0">
                <a:solidFill>
                  <a:srgbClr val="FF0000"/>
                </a:solidFill>
              </a:rPr>
              <a:t>代表選擇這個動作的概率</a:t>
            </a:r>
            <a:endParaRPr lang="zh-CN" altLang="en-US" sz="2000" b="1" dirty="0">
              <a:solidFill>
                <a:srgbClr val="FF0000"/>
              </a:solidFill>
            </a:endParaRPr>
          </a:p>
        </p:txBody>
      </p:sp>
      <p:sp>
        <p:nvSpPr>
          <p:cNvPr id="11" name="文本框 10"/>
          <p:cNvSpPr txBox="1"/>
          <p:nvPr/>
        </p:nvSpPr>
        <p:spPr>
          <a:xfrm>
            <a:off x="363232" y="2009054"/>
            <a:ext cx="577900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運行指令</a:t>
            </a:r>
            <a:r>
              <a:rPr lang="zh-CN" altLang="en-US" sz="2400" dirty="0"/>
              <a:t>：</a:t>
            </a:r>
            <a:endParaRPr lang="en-US" altLang="zh-CN" sz="2400" dirty="0"/>
          </a:p>
          <a:p>
            <a:r>
              <a:rPr lang="en-US" altLang="zh-CN" sz="2400" dirty="0">
                <a:latin typeface="Times New Roman" panose="02020603050405020304" pitchFamily="18" charset="0"/>
                <a:cs typeface="Times New Roman" panose="02020603050405020304" pitchFamily="18" charset="0"/>
              </a:rPr>
              <a:t>tensorboard --logdir= your_logdir_name</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63232" y="1016606"/>
            <a:ext cx="11666713"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無論是訓練還是測試，所有的輸出結果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包括保存的模型、訓練日志及渲染視頻</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都位於工作目錄的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out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文件夾下</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矩形 12"/>
          <p:cNvSpPr/>
          <p:nvPr/>
        </p:nvSpPr>
        <p:spPr>
          <a:xfrm>
            <a:off x="3108960" y="2383958"/>
            <a:ext cx="2505456" cy="461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14416" y="2369402"/>
            <a:ext cx="5404104"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換成你自己的訓練日志文件夾！！</a:t>
            </a:r>
            <a:endParaRPr lang="zh-CN" altLang="en-US"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基于逻辑判断的决策模型</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基于决策树的决策模型</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5" name="矩形: 圆角 4"/>
          <p:cNvSpPr/>
          <p:nvPr/>
        </p:nvSpPr>
        <p:spPr>
          <a:xfrm>
            <a:off x="2020576" y="2254282"/>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endParaRPr lang="zh-CN" altLang="en-US" dirty="0"/>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406775" y="1133869"/>
            <a:ext cx="11530188" cy="1413849"/>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基於邏輯判斷的決策模型通常根據駕駛邏輯</a:t>
            </a:r>
            <a:r>
              <a:rPr lang="zh-CN" altLang="en-US" sz="2400" dirty="0">
                <a:latin typeface="黑体" panose="02010609060101010101" pitchFamily="49" charset="-122"/>
                <a:ea typeface="黑体" panose="02010609060101010101" pitchFamily="49" charset="-122"/>
              </a:rPr>
              <a:t>，人工编写</a:t>
            </a:r>
            <a:r>
              <a:rPr lang="zh-TW" altLang="en-US" sz="2400" dirty="0">
                <a:latin typeface="黑体" panose="02010609060101010101" pitchFamily="49" charset="-122"/>
                <a:ea typeface="黑体" panose="02010609060101010101" pitchFamily="49" charset="-122"/>
              </a:rPr>
              <a:t>一系列的判斷規則，根據當前車輛</a:t>
            </a:r>
            <a:r>
              <a:rPr lang="zh-TW" altLang="en-US" sz="2400" b="1" dirty="0">
                <a:latin typeface="黑体" panose="02010609060101010101" pitchFamily="49" charset="-122"/>
                <a:ea typeface="黑体" panose="02010609060101010101" pitchFamily="49" charset="-122"/>
              </a:rPr>
              <a:t>所處的環境和狀態</a:t>
            </a:r>
            <a:r>
              <a:rPr lang="zh-TW" altLang="en-US" sz="2400" dirty="0">
                <a:latin typeface="黑体" panose="02010609060101010101" pitchFamily="49" charset="-122"/>
                <a:ea typeface="黑体" panose="02010609060101010101" pitchFamily="49" charset="-122"/>
              </a:rPr>
              <a:t>進行規則判斷，最終決定符合判斷規則的行為</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一般化的形式：</a:t>
            </a:r>
            <a:endParaRPr lang="en-US" altLang="zh-CN" sz="2400" dirty="0">
              <a:latin typeface="黑体" panose="02010609060101010101" pitchFamily="49" charset="-122"/>
              <a:ea typeface="黑体" panose="02010609060101010101" pitchFamily="49" charset="-122"/>
            </a:endParaRPr>
          </a:p>
        </p:txBody>
      </p:sp>
      <p:sp>
        <p:nvSpPr>
          <p:cNvPr id="12" name="矩形 11"/>
          <p:cNvSpPr/>
          <p:nvPr/>
        </p:nvSpPr>
        <p:spPr>
          <a:xfrm>
            <a:off x="3234506" y="2205824"/>
            <a:ext cx="1733438" cy="1407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latin typeface="黑体" panose="02010609060101010101" pitchFamily="49" charset="-122"/>
                <a:ea typeface="黑体" panose="02010609060101010101" pitchFamily="49" charset="-122"/>
              </a:rPr>
              <a:t>highway_env</a:t>
            </a:r>
            <a:r>
              <a:rPr lang="zh-CN" altLang="en-US">
                <a:latin typeface="黑体" panose="02010609060101010101" pitchFamily="49" charset="-122"/>
                <a:ea typeface="黑体" panose="02010609060101010101" pitchFamily="49" charset="-122"/>
              </a:rPr>
              <a:t>中周围车辆決定是否變道的策略就是這種方法。</a:t>
            </a:r>
            <a:endParaRPr lang="zh-CN" altLang="en-US"/>
          </a:p>
        </p:txBody>
      </p:sp>
      <p:sp>
        <p:nvSpPr>
          <p:cNvPr id="14" name="文本框 13"/>
          <p:cNvSpPr txBox="1"/>
          <p:nvPr/>
        </p:nvSpPr>
        <p:spPr>
          <a:xfrm>
            <a:off x="3370489" y="2304579"/>
            <a:ext cx="1733438" cy="1210396"/>
          </a:xfrm>
          <a:prstGeom prst="rect">
            <a:avLst/>
          </a:prstGeom>
          <a:noFill/>
        </p:spPr>
        <p:txBody>
          <a:bodyPr wrap="square">
            <a:spAutoFit/>
          </a:bodyPr>
          <a:lstStyle/>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(condition)</a:t>
            </a:r>
            <a:endParaRPr lang="en-US" altLang="zh-CN" sz="2000" dirty="0">
              <a:latin typeface="Times New Roman" panose="02020603050405020304" pitchFamily="18" charset="0"/>
              <a:cs typeface="Times New Roman" panose="02020603050405020304" pitchFamily="18" charset="0"/>
            </a:endParaRPr>
          </a:p>
          <a:p>
            <a:pPr>
              <a:lnSpc>
                <a:spcPct val="125000"/>
              </a:lnSpc>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then</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ELSE</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8" name="文本框 17"/>
          <p:cNvSpPr txBox="1"/>
          <p:nvPr/>
        </p:nvSpPr>
        <p:spPr>
          <a:xfrm>
            <a:off x="406139" y="3613857"/>
            <a:ext cx="11623495" cy="281532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中周围车辆決定是否變道的策略就是這種方法。是否變道要經過三條規則的判斷：</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1: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dirty="0">
                <a:latin typeface="黑体" panose="02010609060101010101" pitchFamily="49" charset="-122"/>
                <a:ea typeface="黑体" panose="02010609060101010101" pitchFamily="49" charset="-122"/>
              </a:rPr>
              <a:t> 自車正準備變向目標車道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周圍的其他車輛也正在變道到同一條車道且該車距自車很近</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進入 規則 </a:t>
            </a:r>
            <a:r>
              <a:rPr lang="en-US" altLang="zh-CN" sz="2400" dirty="0">
                <a:latin typeface="黑体" panose="02010609060101010101" pitchFamily="49" charset="-122"/>
                <a:ea typeface="黑体" panose="02010609060101010101" pitchFamily="49" charset="-122"/>
              </a:rPr>
              <a:t>2</a:t>
            </a:r>
            <a:endParaRPr lang="en-US" altLang="zh-CN" sz="2400" dirty="0">
              <a:latin typeface="黑体" panose="02010609060101010101" pitchFamily="49" charset="-122"/>
              <a:ea typeface="黑体" panose="02010609060101010101" pitchFamily="49" charset="-122"/>
            </a:endParaRPr>
          </a:p>
        </p:txBody>
      </p:sp>
      <p:pic>
        <p:nvPicPr>
          <p:cNvPr id="19" name="图片 18"/>
          <p:cNvPicPr>
            <a:picLocks noChangeAspect="1"/>
          </p:cNvPicPr>
          <p:nvPr/>
        </p:nvPicPr>
        <p:blipFill>
          <a:blip r:embed="rId1"/>
          <a:stretch>
            <a:fillRect/>
          </a:stretch>
        </p:blipFill>
        <p:spPr>
          <a:xfrm>
            <a:off x="6709631" y="5017252"/>
            <a:ext cx="3723419" cy="1535947"/>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2.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3.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4.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5.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6.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ags/tag7.xml><?xml version="1.0" encoding="utf-8"?>
<p:tagLst xmlns:p="http://schemas.openxmlformats.org/presentationml/2006/main">
  <p:tag name="KSO_WM_DIAGRAM_VIRTUALLY_FRAME" val="{&quot;height&quot;:449.0092913385827,&quot;left&quot;:22.181653543307085,&quot;top&quot;:90.99070866141732,&quot;width&quot;:917.2923622047243}"/>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11697</Words>
  <Application>WPS Presentation</Application>
  <PresentationFormat>宽屏</PresentationFormat>
  <Paragraphs>1053</Paragraphs>
  <Slides>77</Slides>
  <Notes>60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77</vt:i4>
      </vt:variant>
    </vt:vector>
  </HeadingPairs>
  <TitlesOfParts>
    <vt:vector size="89" baseType="lpstr">
      <vt:lpstr>Arial</vt:lpstr>
      <vt:lpstr>宋体</vt:lpstr>
      <vt:lpstr>Wingdings</vt:lpstr>
      <vt:lpstr>黑体</vt:lpstr>
      <vt:lpstr>Times New Roman</vt:lpstr>
      <vt:lpstr>等线</vt:lpstr>
      <vt:lpstr>PMingLiU-ExtB</vt:lpstr>
      <vt:lpstr>Cambria Math</vt:lpstr>
      <vt:lpstr>Calibri</vt:lpstr>
      <vt:lpstr>微软雅黑</vt:lpstr>
      <vt:lpstr>Arial Unicode MS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73191</cp:lastModifiedBy>
  <cp:revision>880</cp:revision>
  <cp:lastPrinted>2018-08-29T07:21:00Z</cp:lastPrinted>
  <dcterms:created xsi:type="dcterms:W3CDTF">2018-08-27T09:51:00Z</dcterms:created>
  <dcterms:modified xsi:type="dcterms:W3CDTF">2025-07-16T03:29:28Z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1033-12.2.0.21931</vt:lpwstr>
  </property>
</Properties>
</file>